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theme/theme2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7" r:id="rId1"/>
  </p:sldMasterIdLst>
  <p:notesMasterIdLst>
    <p:notesMasterId r:id="rId19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8" r:id="rId13"/>
    <p:sldId id="269" r:id="rId14"/>
    <p:sldId id="271" r:id="rId15"/>
    <p:sldId id="272" r:id="rId16"/>
    <p:sldId id="273" r:id="rId17"/>
    <p:sldId id="270" r:id="rId18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83" d="100"/>
          <a:sy n="83" d="100"/>
        </p:scale>
        <p:origin x="1450" y="67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FF42EB97-A9C2-4027-897F-320BDB5D8DA4}" type="doc">
      <dgm:prSet loTypeId="urn:microsoft.com/office/officeart/2005/8/layout/arrow5" loCatId="process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3813348D-8369-46F9-A692-1586B98518B8}">
      <dgm:prSet phldrT="[Текст]" custT="1"/>
      <dgm:spPr>
        <a:solidFill>
          <a:srgbClr val="92D050"/>
        </a:solidFill>
      </dgm:spPr>
      <dgm:t>
        <a:bodyPr/>
        <a:lstStyle/>
        <a:p>
          <a:r>
            <a:rPr lang="ru-RU" sz="2400" dirty="0" smtClean="0">
              <a:solidFill>
                <a:srgbClr val="002060"/>
              </a:solidFill>
              <a:effectLst/>
              <a:latin typeface="Times New Roman" panose="02020603050405020304" pitchFamily="18" charset="0"/>
              <a:ea typeface="Times New Roman" panose="02020603050405020304" pitchFamily="18" charset="0"/>
            </a:rPr>
            <a:t>обязательная инвариантная </a:t>
          </a:r>
          <a:r>
            <a:rPr lang="ru-RU" sz="1800" dirty="0" smtClean="0">
              <a:solidFill>
                <a:srgbClr val="C00000"/>
              </a:solidFill>
              <a:effectLst/>
              <a:latin typeface="Times New Roman" panose="02020603050405020304" pitchFamily="18" charset="0"/>
              <a:ea typeface="Times New Roman" panose="02020603050405020304" pitchFamily="18" charset="0"/>
            </a:rPr>
            <a:t>(</a:t>
          </a:r>
          <a:r>
            <a:rPr lang="ru-RU" sz="1800" b="1" dirty="0" smtClean="0">
              <a:solidFill>
                <a:srgbClr val="C00000"/>
              </a:solidFill>
              <a:effectLst/>
              <a:latin typeface="Times New Roman" panose="02020603050405020304" pitchFamily="18" charset="0"/>
              <a:ea typeface="Times New Roman" panose="02020603050405020304" pitchFamily="18" charset="0"/>
            </a:rPr>
            <a:t>часть А</a:t>
          </a:r>
          <a:r>
            <a:rPr lang="ru-RU" sz="1800" dirty="0" smtClean="0">
              <a:solidFill>
                <a:srgbClr val="C00000"/>
              </a:solidFill>
              <a:effectLst/>
              <a:latin typeface="Times New Roman" panose="02020603050405020304" pitchFamily="18" charset="0"/>
              <a:ea typeface="Times New Roman" panose="02020603050405020304" pitchFamily="18" charset="0"/>
            </a:rPr>
            <a:t>)</a:t>
          </a:r>
          <a:endParaRPr lang="ru-RU" sz="1800" dirty="0">
            <a:solidFill>
              <a:srgbClr val="C00000"/>
            </a:solidFill>
          </a:endParaRPr>
        </a:p>
      </dgm:t>
    </dgm:pt>
    <dgm:pt modelId="{21C31CFC-A203-4998-8F1A-79F511C88174}" type="parTrans" cxnId="{03CEE736-F541-4495-8B00-2647E04181DB}">
      <dgm:prSet/>
      <dgm:spPr/>
      <dgm:t>
        <a:bodyPr/>
        <a:lstStyle/>
        <a:p>
          <a:endParaRPr lang="ru-RU"/>
        </a:p>
      </dgm:t>
    </dgm:pt>
    <dgm:pt modelId="{F66DED40-B6D7-4DF7-805F-BB731343ED2E}" type="sibTrans" cxnId="{03CEE736-F541-4495-8B00-2647E04181DB}">
      <dgm:prSet/>
      <dgm:spPr/>
      <dgm:t>
        <a:bodyPr/>
        <a:lstStyle/>
        <a:p>
          <a:endParaRPr lang="ru-RU"/>
        </a:p>
      </dgm:t>
    </dgm:pt>
    <dgm:pt modelId="{08393821-E73D-45EE-8533-5BF7F40A73ED}">
      <dgm:prSet phldrT="[Текст]" custT="1"/>
      <dgm:spPr>
        <a:solidFill>
          <a:srgbClr val="92D050"/>
        </a:solidFill>
      </dgm:spPr>
      <dgm:t>
        <a:bodyPr/>
        <a:lstStyle/>
        <a:p>
          <a:r>
            <a:rPr lang="ru-RU" sz="2000" dirty="0" smtClean="0">
              <a:solidFill>
                <a:srgbClr val="002060"/>
              </a:solidFill>
              <a:effectLst/>
              <a:latin typeface="Times New Roman" panose="02020603050405020304" pitchFamily="18" charset="0"/>
              <a:ea typeface="Times New Roman" panose="02020603050405020304" pitchFamily="18" charset="0"/>
            </a:rPr>
            <a:t>вариативная часть</a:t>
          </a:r>
          <a:r>
            <a:rPr lang="ru-RU" sz="1500" dirty="0" smtClean="0">
              <a:solidFill>
                <a:srgbClr val="002060"/>
              </a:solidFill>
              <a:effectLst/>
              <a:latin typeface="Times New Roman" panose="02020603050405020304" pitchFamily="18" charset="0"/>
              <a:ea typeface="Times New Roman" panose="02020603050405020304" pitchFamily="18" charset="0"/>
            </a:rPr>
            <a:t>, </a:t>
          </a:r>
          <a:r>
            <a:rPr lang="ru-RU" sz="1600" dirty="0" smtClean="0">
              <a:solidFill>
                <a:srgbClr val="002060"/>
              </a:solidFill>
              <a:effectLst/>
              <a:latin typeface="Times New Roman" panose="02020603050405020304" pitchFamily="18" charset="0"/>
              <a:ea typeface="Times New Roman" panose="02020603050405020304" pitchFamily="18" charset="0"/>
            </a:rPr>
            <a:t>формируемая участниками  образовательных отношений                </a:t>
          </a:r>
          <a:r>
            <a:rPr lang="ru-RU" sz="1800" dirty="0" smtClean="0">
              <a:solidFill>
                <a:srgbClr val="C00000"/>
              </a:solidFill>
              <a:effectLst/>
              <a:latin typeface="Times New Roman" panose="02020603050405020304" pitchFamily="18" charset="0"/>
              <a:ea typeface="Times New Roman" panose="02020603050405020304" pitchFamily="18" charset="0"/>
            </a:rPr>
            <a:t>(</a:t>
          </a:r>
          <a:r>
            <a:rPr lang="ru-RU" sz="1800" b="1" dirty="0" smtClean="0">
              <a:solidFill>
                <a:srgbClr val="C00000"/>
              </a:solidFill>
              <a:effectLst/>
              <a:latin typeface="Times New Roman" panose="02020603050405020304" pitchFamily="18" charset="0"/>
              <a:ea typeface="Times New Roman" panose="02020603050405020304" pitchFamily="18" charset="0"/>
            </a:rPr>
            <a:t>часть Б</a:t>
          </a:r>
          <a:r>
            <a:rPr lang="ru-RU" sz="1800" dirty="0" smtClean="0">
              <a:solidFill>
                <a:srgbClr val="C00000"/>
              </a:solidFill>
              <a:effectLst/>
              <a:latin typeface="Times New Roman" panose="02020603050405020304" pitchFamily="18" charset="0"/>
              <a:ea typeface="Times New Roman" panose="02020603050405020304" pitchFamily="18" charset="0"/>
            </a:rPr>
            <a:t>) </a:t>
          </a:r>
          <a:endParaRPr lang="ru-RU" sz="1800" dirty="0">
            <a:solidFill>
              <a:srgbClr val="C00000"/>
            </a:solidFill>
          </a:endParaRPr>
        </a:p>
      </dgm:t>
    </dgm:pt>
    <dgm:pt modelId="{097D4A0E-4C07-4254-BD51-7AA9CC299E56}" type="parTrans" cxnId="{67011CB4-1405-45EA-877D-99130C9021EE}">
      <dgm:prSet/>
      <dgm:spPr/>
      <dgm:t>
        <a:bodyPr/>
        <a:lstStyle/>
        <a:p>
          <a:endParaRPr lang="ru-RU"/>
        </a:p>
      </dgm:t>
    </dgm:pt>
    <dgm:pt modelId="{45E4D3AE-A203-4DD2-AB80-F350F3DE0371}" type="sibTrans" cxnId="{67011CB4-1405-45EA-877D-99130C9021EE}">
      <dgm:prSet/>
      <dgm:spPr/>
      <dgm:t>
        <a:bodyPr/>
        <a:lstStyle/>
        <a:p>
          <a:endParaRPr lang="ru-RU"/>
        </a:p>
      </dgm:t>
    </dgm:pt>
    <dgm:pt modelId="{030CD297-84E8-4E49-9ABB-478F32FCB2BF}" type="pres">
      <dgm:prSet presAssocID="{FF42EB97-A9C2-4027-897F-320BDB5D8DA4}" presName="diagram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23B4218A-5343-4C99-B81C-DD172993C80D}" type="pres">
      <dgm:prSet presAssocID="{3813348D-8369-46F9-A692-1586B98518B8}" presName="arrow" presStyleLbl="node1" presStyleIdx="0" presStyleCnt="2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0C9F5B0F-6C7A-4AFB-AE83-31D9C80B3F25}" type="pres">
      <dgm:prSet presAssocID="{08393821-E73D-45EE-8533-5BF7F40A73ED}" presName="arrow" presStyleLbl="node1" presStyleIdx="1" presStyleCnt="2" custRadScaleRad="97382" custRadScaleInc="-41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03CEE736-F541-4495-8B00-2647E04181DB}" srcId="{FF42EB97-A9C2-4027-897F-320BDB5D8DA4}" destId="{3813348D-8369-46F9-A692-1586B98518B8}" srcOrd="0" destOrd="0" parTransId="{21C31CFC-A203-4998-8F1A-79F511C88174}" sibTransId="{F66DED40-B6D7-4DF7-805F-BB731343ED2E}"/>
    <dgm:cxn modelId="{34D8BB1F-1253-4708-9444-5D3563ACE706}" type="presOf" srcId="{08393821-E73D-45EE-8533-5BF7F40A73ED}" destId="{0C9F5B0F-6C7A-4AFB-AE83-31D9C80B3F25}" srcOrd="0" destOrd="0" presId="urn:microsoft.com/office/officeart/2005/8/layout/arrow5"/>
    <dgm:cxn modelId="{67011CB4-1405-45EA-877D-99130C9021EE}" srcId="{FF42EB97-A9C2-4027-897F-320BDB5D8DA4}" destId="{08393821-E73D-45EE-8533-5BF7F40A73ED}" srcOrd="1" destOrd="0" parTransId="{097D4A0E-4C07-4254-BD51-7AA9CC299E56}" sibTransId="{45E4D3AE-A203-4DD2-AB80-F350F3DE0371}"/>
    <dgm:cxn modelId="{8E2B700F-1B4D-44BA-A240-50DBCA4CB647}" type="presOf" srcId="{3813348D-8369-46F9-A692-1586B98518B8}" destId="{23B4218A-5343-4C99-B81C-DD172993C80D}" srcOrd="0" destOrd="0" presId="urn:microsoft.com/office/officeart/2005/8/layout/arrow5"/>
    <dgm:cxn modelId="{AEDF3569-5154-4C67-AFF0-7424CEBE89BA}" type="presOf" srcId="{FF42EB97-A9C2-4027-897F-320BDB5D8DA4}" destId="{030CD297-84E8-4E49-9ABB-478F32FCB2BF}" srcOrd="0" destOrd="0" presId="urn:microsoft.com/office/officeart/2005/8/layout/arrow5"/>
    <dgm:cxn modelId="{EDA2EC04-2677-4021-BE76-73B10E5BA078}" type="presParOf" srcId="{030CD297-84E8-4E49-9ABB-478F32FCB2BF}" destId="{23B4218A-5343-4C99-B81C-DD172993C80D}" srcOrd="0" destOrd="0" presId="urn:microsoft.com/office/officeart/2005/8/layout/arrow5"/>
    <dgm:cxn modelId="{9D50A29A-D0CB-4680-A85A-6AD4D592FBA9}" type="presParOf" srcId="{030CD297-84E8-4E49-9ABB-478F32FCB2BF}" destId="{0C9F5B0F-6C7A-4AFB-AE83-31D9C80B3F25}" srcOrd="1" destOrd="0" presId="urn:microsoft.com/office/officeart/2005/8/layout/arrow5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23B4218A-5343-4C99-B81C-DD172993C80D}">
      <dsp:nvSpPr>
        <dsp:cNvPr id="0" name=""/>
        <dsp:cNvSpPr/>
      </dsp:nvSpPr>
      <dsp:spPr>
        <a:xfrm rot="16200000">
          <a:off x="1357" y="899"/>
          <a:ext cx="2884289" cy="2884289"/>
        </a:xfrm>
        <a:prstGeom prst="downArrow">
          <a:avLst>
            <a:gd name="adj1" fmla="val 50000"/>
            <a:gd name="adj2" fmla="val 35000"/>
          </a:avLst>
        </a:prstGeom>
        <a:solidFill>
          <a:srgbClr val="92D050"/>
        </a:solidFill>
        <a:ln w="15875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0688" tIns="170688" rIns="170688" bIns="170688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400" kern="1200" dirty="0" smtClean="0">
              <a:solidFill>
                <a:srgbClr val="002060"/>
              </a:solidFill>
              <a:effectLst/>
              <a:latin typeface="Times New Roman" panose="02020603050405020304" pitchFamily="18" charset="0"/>
              <a:ea typeface="Times New Roman" panose="02020603050405020304" pitchFamily="18" charset="0"/>
            </a:rPr>
            <a:t>обязательная инвариантная </a:t>
          </a:r>
          <a:r>
            <a:rPr lang="ru-RU" sz="1800" kern="1200" dirty="0" smtClean="0">
              <a:solidFill>
                <a:srgbClr val="C00000"/>
              </a:solidFill>
              <a:effectLst/>
              <a:latin typeface="Times New Roman" panose="02020603050405020304" pitchFamily="18" charset="0"/>
              <a:ea typeface="Times New Roman" panose="02020603050405020304" pitchFamily="18" charset="0"/>
            </a:rPr>
            <a:t>(</a:t>
          </a:r>
          <a:r>
            <a:rPr lang="ru-RU" sz="1800" b="1" kern="1200" dirty="0" smtClean="0">
              <a:solidFill>
                <a:srgbClr val="C00000"/>
              </a:solidFill>
              <a:effectLst/>
              <a:latin typeface="Times New Roman" panose="02020603050405020304" pitchFamily="18" charset="0"/>
              <a:ea typeface="Times New Roman" panose="02020603050405020304" pitchFamily="18" charset="0"/>
            </a:rPr>
            <a:t>часть А</a:t>
          </a:r>
          <a:r>
            <a:rPr lang="ru-RU" sz="1800" kern="1200" dirty="0" smtClean="0">
              <a:solidFill>
                <a:srgbClr val="C00000"/>
              </a:solidFill>
              <a:effectLst/>
              <a:latin typeface="Times New Roman" panose="02020603050405020304" pitchFamily="18" charset="0"/>
              <a:ea typeface="Times New Roman" panose="02020603050405020304" pitchFamily="18" charset="0"/>
            </a:rPr>
            <a:t>)</a:t>
          </a:r>
          <a:endParaRPr lang="ru-RU" sz="1800" kern="1200" dirty="0">
            <a:solidFill>
              <a:srgbClr val="C00000"/>
            </a:solidFill>
          </a:endParaRPr>
        </a:p>
      </dsp:txBody>
      <dsp:txXfrm rot="5400000">
        <a:off x="1358" y="721970"/>
        <a:ext cx="2379538" cy="1442145"/>
      </dsp:txXfrm>
    </dsp:sp>
    <dsp:sp modelId="{0C9F5B0F-6C7A-4AFB-AE83-31D9C80B3F25}">
      <dsp:nvSpPr>
        <dsp:cNvPr id="0" name=""/>
        <dsp:cNvSpPr/>
      </dsp:nvSpPr>
      <dsp:spPr>
        <a:xfrm rot="5400000">
          <a:off x="3168346" y="0"/>
          <a:ext cx="2884289" cy="2884289"/>
        </a:xfrm>
        <a:prstGeom prst="downArrow">
          <a:avLst>
            <a:gd name="adj1" fmla="val 50000"/>
            <a:gd name="adj2" fmla="val 35000"/>
          </a:avLst>
        </a:prstGeom>
        <a:solidFill>
          <a:srgbClr val="92D050"/>
        </a:solidFill>
        <a:ln w="15875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42240" tIns="142240" rIns="142240" bIns="14224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000" kern="1200" dirty="0" smtClean="0">
              <a:solidFill>
                <a:srgbClr val="002060"/>
              </a:solidFill>
              <a:effectLst/>
              <a:latin typeface="Times New Roman" panose="02020603050405020304" pitchFamily="18" charset="0"/>
              <a:ea typeface="Times New Roman" panose="02020603050405020304" pitchFamily="18" charset="0"/>
            </a:rPr>
            <a:t>вариативная часть</a:t>
          </a:r>
          <a:r>
            <a:rPr lang="ru-RU" sz="1500" kern="1200" dirty="0" smtClean="0">
              <a:solidFill>
                <a:srgbClr val="002060"/>
              </a:solidFill>
              <a:effectLst/>
              <a:latin typeface="Times New Roman" panose="02020603050405020304" pitchFamily="18" charset="0"/>
              <a:ea typeface="Times New Roman" panose="02020603050405020304" pitchFamily="18" charset="0"/>
            </a:rPr>
            <a:t>, </a:t>
          </a:r>
          <a:r>
            <a:rPr lang="ru-RU" sz="1600" kern="1200" dirty="0" smtClean="0">
              <a:solidFill>
                <a:srgbClr val="002060"/>
              </a:solidFill>
              <a:effectLst/>
              <a:latin typeface="Times New Roman" panose="02020603050405020304" pitchFamily="18" charset="0"/>
              <a:ea typeface="Times New Roman" panose="02020603050405020304" pitchFamily="18" charset="0"/>
            </a:rPr>
            <a:t>формируемая участниками  образовательных отношений                </a:t>
          </a:r>
          <a:r>
            <a:rPr lang="ru-RU" sz="1800" kern="1200" dirty="0" smtClean="0">
              <a:solidFill>
                <a:srgbClr val="C00000"/>
              </a:solidFill>
              <a:effectLst/>
              <a:latin typeface="Times New Roman" panose="02020603050405020304" pitchFamily="18" charset="0"/>
              <a:ea typeface="Times New Roman" panose="02020603050405020304" pitchFamily="18" charset="0"/>
            </a:rPr>
            <a:t>(</a:t>
          </a:r>
          <a:r>
            <a:rPr lang="ru-RU" sz="1800" b="1" kern="1200" dirty="0" smtClean="0">
              <a:solidFill>
                <a:srgbClr val="C00000"/>
              </a:solidFill>
              <a:effectLst/>
              <a:latin typeface="Times New Roman" panose="02020603050405020304" pitchFamily="18" charset="0"/>
              <a:ea typeface="Times New Roman" panose="02020603050405020304" pitchFamily="18" charset="0"/>
            </a:rPr>
            <a:t>часть Б</a:t>
          </a:r>
          <a:r>
            <a:rPr lang="ru-RU" sz="1800" kern="1200" dirty="0" smtClean="0">
              <a:solidFill>
                <a:srgbClr val="C00000"/>
              </a:solidFill>
              <a:effectLst/>
              <a:latin typeface="Times New Roman" panose="02020603050405020304" pitchFamily="18" charset="0"/>
              <a:ea typeface="Times New Roman" panose="02020603050405020304" pitchFamily="18" charset="0"/>
            </a:rPr>
            <a:t>) </a:t>
          </a:r>
          <a:endParaRPr lang="ru-RU" sz="1800" kern="1200" dirty="0">
            <a:solidFill>
              <a:srgbClr val="C00000"/>
            </a:solidFill>
          </a:endParaRPr>
        </a:p>
      </dsp:txBody>
      <dsp:txXfrm rot="-5400000">
        <a:off x="3673098" y="721072"/>
        <a:ext cx="2379538" cy="1442145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arrow5">
  <dgm:title val=""/>
  <dgm:desc val=""/>
  <dgm:catLst>
    <dgm:cat type="relationship" pri="6000"/>
    <dgm:cat type="process" pri="31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4" srcId="0" destId="1" srcOrd="0" destOrd="0"/>
        <dgm:cxn modelId="5" srcId="0" destId="2" srcOrd="1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axis="ch" ptType="node" func="cnt" op="equ" val="2">
        <dgm:choose name="Name2">
          <dgm:if name="Name3" func="var" arg="dir" op="equ" val="norm">
            <dgm:alg type="cycle">
              <dgm:param type="rotPath" val="alongPath"/>
              <dgm:param type="stAng" val="270"/>
            </dgm:alg>
          </dgm:if>
          <dgm:else name="Name4">
            <dgm:alg type="cycle">
              <dgm:param type="rotPath" val="alongPath"/>
              <dgm:param type="stAng" val="90"/>
              <dgm:param type="spanAng" val="-360"/>
            </dgm:alg>
          </dgm:else>
        </dgm:choose>
      </dgm:if>
      <dgm:else name="Name5">
        <dgm:choose name="Name6">
          <dgm:if name="Name7" func="var" arg="dir" op="equ" val="norm">
            <dgm:alg type="cycle">
              <dgm:param type="rotPath" val="alongPath"/>
            </dgm:alg>
          </dgm:if>
          <dgm:else name="Name8">
            <dgm:alg type="cycle">
              <dgm:param type="rotPath" val="alongPath"/>
              <dgm:param type="spanAng" val="-360"/>
            </dgm:alg>
          </dgm:else>
        </dgm:choose>
      </dgm:else>
    </dgm:choose>
    <dgm:shape xmlns:r="http://schemas.openxmlformats.org/officeDocument/2006/relationships" r:blip="">
      <dgm:adjLst/>
    </dgm:shape>
    <dgm:presOf/>
    <dgm:choose name="Name9">
      <dgm:if name="Name10" axis="ch" ptType="node" func="cnt" op="lte" val="2">
        <dgm:constrLst>
          <dgm:constr type="primFontSz" for="ch" ptType="node" op="equ" val="65"/>
          <dgm:constr type="w" for="ch" ptType="node" refType="w"/>
          <dgm:constr type="h" for="ch" ptType="node" refType="w" refFor="ch" refPtType="node" op="equ"/>
          <dgm:constr type="sibSp" refType="w" refFor="ch" refPtType="node" fact="0.1"/>
          <dgm:constr type="sibSp" refType="h" op="lte" fact="0.1"/>
          <dgm:constr type="diam" refType="w" refFor="ch" refPtType="node" op="equ" fact="1.1"/>
        </dgm:constrLst>
      </dgm:if>
      <dgm:if name="Name11" axis="ch" ptType="node" func="cnt" op="equ" val="5">
        <dgm:constrLst>
          <dgm:constr type="primFontSz" for="ch" ptType="node" op="equ" val="65"/>
          <dgm:constr type="w" for="ch" ptType="node" refType="w"/>
          <dgm:constr type="h" for="ch" ptType="node" refType="w" refFor="ch" refPtType="node" op="equ"/>
          <dgm:constr type="sibSp" refType="w" refFor="ch" refPtType="node" fact="-0.2"/>
          <dgm:constr type="sibSp" refType="h" op="lte" fact="0.1"/>
        </dgm:constrLst>
      </dgm:if>
      <dgm:if name="Name12" axis="ch" ptType="node" func="cnt" op="equ" val="6">
        <dgm:constrLst>
          <dgm:constr type="primFontSz" for="ch" ptType="node" op="equ" val="65"/>
          <dgm:constr type="w" for="ch" ptType="node" refType="w"/>
          <dgm:constr type="h" for="ch" ptType="node" refType="w" refFor="ch" refPtType="node" op="equ"/>
          <dgm:constr type="sibSp" refType="w" refFor="ch" refPtType="node" fact="-0.1"/>
          <dgm:constr type="sibSp" refType="h" op="lte" fact="0.1"/>
        </dgm:constrLst>
      </dgm:if>
      <dgm:if name="Name13" axis="ch" ptType="node" func="cnt" op="equ" val="7">
        <dgm:constrLst>
          <dgm:constr type="primFontSz" for="ch" ptType="node" op="equ" val="65"/>
          <dgm:constr type="w" for="ch" ptType="node" refType="w"/>
          <dgm:constr type="h" for="ch" ptType="node" refType="w" refFor="ch" refPtType="node" op="equ"/>
          <dgm:constr type="sibSp" refType="w" refFor="ch" refPtType="node" fact="-0.1"/>
          <dgm:constr type="sibSp" refType="h" op="lte" fact="0.1"/>
        </dgm:constrLst>
      </dgm:if>
      <dgm:if name="Name14" axis="ch" ptType="node" func="cnt" op="equ" val="8">
        <dgm:constrLst>
          <dgm:constr type="primFontSz" for="ch" ptType="node" op="equ" val="65"/>
          <dgm:constr type="w" for="ch" ptType="node" refType="w"/>
          <dgm:constr type="h" for="ch" ptType="node" refType="w" refFor="ch" refPtType="node" op="equ"/>
          <dgm:constr type="sibSp"/>
          <dgm:constr type="sibSp" refType="h" op="lte" fact="0.1"/>
        </dgm:constrLst>
      </dgm:if>
      <dgm:if name="Name15" axis="ch" ptType="node" func="cnt" op="gte" val="9">
        <dgm:constrLst>
          <dgm:constr type="primFontSz" for="ch" ptType="node" op="equ" val="65"/>
          <dgm:constr type="w" for="ch" ptType="node" refType="w"/>
          <dgm:constr type="h" for="ch" ptType="node" refType="w" refFor="ch" refPtType="node" op="equ"/>
          <dgm:constr type="sibSp" refType="w" refFor="ch" refPtType="node" fact="-0.1"/>
          <dgm:constr type="sibSp" refType="h" op="lte" fact="0.1"/>
        </dgm:constrLst>
      </dgm:if>
      <dgm:else name="Name16">
        <dgm:constrLst>
          <dgm:constr type="primFontSz" for="ch" ptType="node" op="equ" val="65"/>
          <dgm:constr type="w" for="ch" ptType="node" refType="w"/>
          <dgm:constr type="h" for="ch" ptType="node" refType="w" refFor="ch" refPtType="node" op="equ"/>
          <dgm:constr type="sibSp" refType="w" refFor="ch" refPtType="node" fact="-0.35"/>
        </dgm:constrLst>
      </dgm:else>
    </dgm:choose>
    <dgm:ruleLst/>
    <dgm:forEach name="Name17" axis="ch" ptType="node">
      <dgm:layoutNode name="arrow">
        <dgm:varLst>
          <dgm:bulletEnabled val="1"/>
        </dgm:varLst>
        <dgm:alg type="tx"/>
        <dgm:shape xmlns:r="http://schemas.openxmlformats.org/officeDocument/2006/relationships" type="downArrow" r:blip="">
          <dgm:adjLst>
            <dgm:adj idx="2" val="0.35"/>
          </dgm:adjLst>
        </dgm:shape>
        <dgm:presOf axis="desOrSelf" ptType="node"/>
        <dgm:constrLst/>
        <dgm:ruleLst>
          <dgm:rule type="primFontSz" val="5" fact="NaN" max="NaN"/>
        </dgm:ruleLst>
      </dgm:layoutNod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3DCAC60-5E5D-4A6A-8347-7820724C9BE5}" type="datetimeFigureOut">
              <a:rPr lang="ru-RU" smtClean="0"/>
              <a:t>15.11.2023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9432A85-F5F4-4531-9C8E-2D49B224AB6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8627799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1371600" y="1143000"/>
            <a:ext cx="4114800" cy="30861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3795" name="Заметки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r>
              <a:rPr lang="ru-RU" altLang="ru-RU" smtClean="0"/>
              <a:t>…</a:t>
            </a:r>
          </a:p>
          <a:p>
            <a:pPr>
              <a:spcBef>
                <a:spcPct val="0"/>
              </a:spcBef>
            </a:pPr>
            <a:r>
              <a:rPr lang="ru-RU" altLang="ru-RU" smtClean="0"/>
              <a:t>Перечисленные условия должны обеспечивать полноценное развитие детей во всех образовательных областях, на фоне их эмоционального благополучия и положительного отношения к миру, к себе и к другим людям</a:t>
            </a:r>
          </a:p>
        </p:txBody>
      </p:sp>
      <p:sp>
        <p:nvSpPr>
          <p:cNvPr id="33796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fld id="{3EC97C08-4797-463F-987D-8A1CEB9E8C28}" type="slidenum">
              <a:rPr lang="ru-RU" altLang="ru-RU"/>
              <a:pPr eaLnBrk="1" hangingPunct="1"/>
              <a:t>11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28738369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942416" y="2514601"/>
            <a:ext cx="6600451" cy="2262781"/>
          </a:xfrm>
        </p:spPr>
        <p:txBody>
          <a:bodyPr anchor="b">
            <a:normAutofit/>
          </a:bodyPr>
          <a:lstStyle>
            <a:lvl1pPr>
              <a:defRPr sz="54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942416" y="4777380"/>
            <a:ext cx="6600451" cy="1126283"/>
          </a:xfrm>
        </p:spPr>
        <p:txBody>
          <a:bodyPr anchor="t"/>
          <a:lstStyle>
            <a:lvl1pPr marL="0" indent="0" algn="l">
              <a:buNone/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A5E9E7-A9F0-4F79-82CB-29648C4C0B16}" type="datetimeFigureOut">
              <a:rPr lang="ru-RU" smtClean="0"/>
              <a:t>15.11.2023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Freeform 8"/>
          <p:cNvSpPr/>
          <p:nvPr/>
        </p:nvSpPr>
        <p:spPr bwMode="auto">
          <a:xfrm>
            <a:off x="-31719" y="4321158"/>
            <a:ext cx="1395473" cy="781781"/>
          </a:xfrm>
          <a:custGeom>
            <a:avLst/>
            <a:gdLst/>
            <a:ahLst/>
            <a:cxnLst/>
            <a:rect l="l" t="t" r="r" b="b"/>
            <a:pathLst>
              <a:path w="8042" h="10000">
                <a:moveTo>
                  <a:pt x="5799" y="10000"/>
                </a:moveTo>
                <a:cubicBezTo>
                  <a:pt x="5880" y="10000"/>
                  <a:pt x="5934" y="9940"/>
                  <a:pt x="5961" y="9880"/>
                </a:cubicBezTo>
                <a:cubicBezTo>
                  <a:pt x="5961" y="9820"/>
                  <a:pt x="5988" y="9820"/>
                  <a:pt x="5988" y="9820"/>
                </a:cubicBezTo>
                <a:lnTo>
                  <a:pt x="8042" y="5260"/>
                </a:lnTo>
                <a:cubicBezTo>
                  <a:pt x="8096" y="5140"/>
                  <a:pt x="8096" y="4901"/>
                  <a:pt x="8042" y="4721"/>
                </a:cubicBezTo>
                <a:lnTo>
                  <a:pt x="5988" y="221"/>
                </a:lnTo>
                <a:cubicBezTo>
                  <a:pt x="5988" y="160"/>
                  <a:pt x="5961" y="160"/>
                  <a:pt x="5961" y="160"/>
                </a:cubicBezTo>
                <a:cubicBezTo>
                  <a:pt x="5934" y="101"/>
                  <a:pt x="5880" y="41"/>
                  <a:pt x="5799" y="41"/>
                </a:cubicBezTo>
                <a:lnTo>
                  <a:pt x="18" y="0"/>
                </a:lnTo>
                <a:cubicBezTo>
                  <a:pt x="12" y="3330"/>
                  <a:pt x="6" y="6661"/>
                  <a:pt x="0" y="9991"/>
                </a:cubicBezTo>
                <a:lnTo>
                  <a:pt x="5799" y="10000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423334" y="4529541"/>
            <a:ext cx="584978" cy="365125"/>
          </a:xfrm>
        </p:spPr>
        <p:txBody>
          <a:bodyPr/>
          <a:lstStyle/>
          <a:p>
            <a:fld id="{7EFD4FBC-700B-4733-8E49-C5393BC6ADE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8022959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5201" y="624110"/>
            <a:ext cx="6589199" cy="128089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942415" y="2133600"/>
            <a:ext cx="6591985" cy="3777622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A5E9E7-A9F0-4F79-82CB-29648C4C0B16}" type="datetimeFigureOut">
              <a:rPr lang="ru-RU" smtClean="0"/>
              <a:t>15.11.2023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58" y="711194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FD4FBC-700B-4733-8E49-C5393BC6ADE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6265354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2415" y="2074562"/>
            <a:ext cx="6591985" cy="146880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942415" y="3581400"/>
            <a:ext cx="6591985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A5E9E7-A9F0-4F79-82CB-29648C4C0B16}" type="datetimeFigureOut">
              <a:rPr lang="ru-RU" smtClean="0"/>
              <a:t>15.11.2023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58" y="3166527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11228" y="3244140"/>
            <a:ext cx="584978" cy="365125"/>
          </a:xfrm>
        </p:spPr>
        <p:txBody>
          <a:bodyPr/>
          <a:lstStyle/>
          <a:p>
            <a:fld id="{7EFD4FBC-700B-4733-8E49-C5393BC6ADE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2171824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942416" y="2136706"/>
            <a:ext cx="3197531" cy="3767397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337307" y="2136706"/>
            <a:ext cx="3197093" cy="3767397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A5E9E7-A9F0-4F79-82CB-29648C4C0B16}" type="datetimeFigureOut">
              <a:rPr lang="ru-RU" smtClean="0"/>
              <a:t>15.11.2023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Freeform 11"/>
          <p:cNvSpPr/>
          <p:nvPr/>
        </p:nvSpPr>
        <p:spPr bwMode="auto">
          <a:xfrm flipV="1">
            <a:off x="58" y="711194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0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11228" y="787783"/>
            <a:ext cx="584978" cy="365125"/>
          </a:xfrm>
        </p:spPr>
        <p:txBody>
          <a:bodyPr/>
          <a:lstStyle/>
          <a:p>
            <a:fld id="{7EFD4FBC-700B-4733-8E49-C5393BC6ADE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7487871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265352" y="2226626"/>
            <a:ext cx="2874596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942415" y="2802888"/>
            <a:ext cx="3197532" cy="3105703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656154" y="2223398"/>
            <a:ext cx="2873239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333715" y="2799660"/>
            <a:ext cx="3195680" cy="3105703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A5E9E7-A9F0-4F79-82CB-29648C4C0B16}" type="datetimeFigureOut">
              <a:rPr lang="ru-RU" smtClean="0"/>
              <a:t>15.11.2023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58" y="711194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2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11228" y="787783"/>
            <a:ext cx="584978" cy="365125"/>
          </a:xfrm>
        </p:spPr>
        <p:txBody>
          <a:bodyPr/>
          <a:lstStyle/>
          <a:p>
            <a:fld id="{7EFD4FBC-700B-4733-8E49-C5393BC6ADE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1331599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5200" y="624110"/>
            <a:ext cx="6589200" cy="128089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A5E9E7-A9F0-4F79-82CB-29648C4C0B16}" type="datetimeFigureOut">
              <a:rPr lang="ru-RU" smtClean="0"/>
              <a:t>15.11.2023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8" name="Freeform 11"/>
          <p:cNvSpPr/>
          <p:nvPr/>
        </p:nvSpPr>
        <p:spPr bwMode="auto">
          <a:xfrm flipV="1">
            <a:off x="58" y="711194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FD4FBC-700B-4733-8E49-C5393BC6ADE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2932285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A5E9E7-A9F0-4F79-82CB-29648C4C0B16}" type="datetimeFigureOut">
              <a:rPr lang="ru-RU" smtClean="0"/>
              <a:t>15.11.2023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Freeform 11"/>
          <p:cNvSpPr/>
          <p:nvPr/>
        </p:nvSpPr>
        <p:spPr bwMode="auto">
          <a:xfrm flipV="1">
            <a:off x="58" y="711194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FD4FBC-700B-4733-8E49-C5393BC6ADE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1454319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2415" y="446088"/>
            <a:ext cx="2629584" cy="976312"/>
          </a:xfrm>
        </p:spPr>
        <p:txBody>
          <a:bodyPr anchor="b"/>
          <a:lstStyle>
            <a:lvl1pPr algn="l">
              <a:defRPr sz="20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43494" y="446089"/>
            <a:ext cx="3790906" cy="5414963"/>
          </a:xfrm>
        </p:spPr>
        <p:txBody>
          <a:bodyPr anchor="ctr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42415" y="1598613"/>
            <a:ext cx="2629584" cy="4262436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A5E9E7-A9F0-4F79-82CB-29648C4C0B16}" type="datetimeFigureOut">
              <a:rPr lang="ru-RU" smtClean="0"/>
              <a:t>15.11.2023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58" y="711194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FD4FBC-700B-4733-8E49-C5393BC6ADE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9156218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2415" y="4800600"/>
            <a:ext cx="6591985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942415" y="634965"/>
            <a:ext cx="6591985" cy="3854970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42415" y="5367338"/>
            <a:ext cx="6591985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A5E9E7-A9F0-4F79-82CB-29648C4C0B16}" type="datetimeFigureOut">
              <a:rPr lang="ru-RU" smtClean="0"/>
              <a:t>15.11.2023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58" y="4910660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11228" y="4983088"/>
            <a:ext cx="584978" cy="365125"/>
          </a:xfrm>
        </p:spPr>
        <p:txBody>
          <a:bodyPr/>
          <a:lstStyle/>
          <a:p>
            <a:fld id="{7EFD4FBC-700B-4733-8E49-C5393BC6ADE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4511622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2415" y="609600"/>
            <a:ext cx="6591985" cy="311704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942415" y="4354046"/>
            <a:ext cx="6591985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A5E9E7-A9F0-4F79-82CB-29648C4C0B16}" type="datetimeFigureOut">
              <a:rPr lang="ru-RU" smtClean="0"/>
              <a:t>15.11.2023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58" y="3166527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11228" y="3244140"/>
            <a:ext cx="584978" cy="365125"/>
          </a:xfrm>
        </p:spPr>
        <p:txBody>
          <a:bodyPr/>
          <a:lstStyle/>
          <a:p>
            <a:fld id="{7EFD4FBC-700B-4733-8E49-C5393BC6ADE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5999766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188123" y="609600"/>
            <a:ext cx="6109587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415972" y="3505200"/>
            <a:ext cx="5653888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942415" y="4354046"/>
            <a:ext cx="6591985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A5E9E7-A9F0-4F79-82CB-29648C4C0B16}" type="datetimeFigureOut">
              <a:rPr lang="ru-RU" smtClean="0"/>
              <a:t>15.11.2023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9" name="Freeform 11"/>
          <p:cNvSpPr/>
          <p:nvPr/>
        </p:nvSpPr>
        <p:spPr bwMode="auto">
          <a:xfrm flipV="1">
            <a:off x="58" y="3166527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11228" y="3244140"/>
            <a:ext cx="584978" cy="365125"/>
          </a:xfrm>
        </p:spPr>
        <p:txBody>
          <a:bodyPr/>
          <a:lstStyle/>
          <a:p>
            <a:fld id="{7EFD4FBC-700B-4733-8E49-C5393BC6ADE5}" type="slidenum">
              <a:rPr lang="ru-RU" smtClean="0"/>
              <a:t>‹#›</a:t>
            </a:fld>
            <a:endParaRPr lang="ru-RU"/>
          </a:p>
        </p:txBody>
      </p:sp>
      <p:sp>
        <p:nvSpPr>
          <p:cNvPr id="14" name="TextBox 13"/>
          <p:cNvSpPr txBox="1"/>
          <p:nvPr/>
        </p:nvSpPr>
        <p:spPr>
          <a:xfrm>
            <a:off x="1808316" y="648005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8169533" y="2905306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545490621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очка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2415" y="2438401"/>
            <a:ext cx="6591985" cy="2724845"/>
          </a:xfrm>
        </p:spPr>
        <p:txBody>
          <a:bodyPr anchor="b">
            <a:normAutofit/>
          </a:bodyPr>
          <a:lstStyle>
            <a:lvl1pPr algn="l">
              <a:defRPr sz="48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42415" y="5181600"/>
            <a:ext cx="6591985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A5E9E7-A9F0-4F79-82CB-29648C4C0B16}" type="datetimeFigureOut">
              <a:rPr lang="ru-RU" smtClean="0"/>
              <a:t>15.11.2023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58" y="4910660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11228" y="4983088"/>
            <a:ext cx="584978" cy="365125"/>
          </a:xfrm>
        </p:spPr>
        <p:txBody>
          <a:bodyPr/>
          <a:lstStyle/>
          <a:p>
            <a:fld id="{7EFD4FBC-700B-4733-8E49-C5393BC6ADE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25870038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карточки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le 1"/>
          <p:cNvSpPr>
            <a:spLocks noGrp="1"/>
          </p:cNvSpPr>
          <p:nvPr>
            <p:ph type="title"/>
          </p:nvPr>
        </p:nvSpPr>
        <p:spPr>
          <a:xfrm>
            <a:off x="2188123" y="609600"/>
            <a:ext cx="6109587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942415" y="4343400"/>
            <a:ext cx="6688292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42415" y="5181600"/>
            <a:ext cx="6688292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A5E9E7-A9F0-4F79-82CB-29648C4C0B16}" type="datetimeFigureOut">
              <a:rPr lang="ru-RU" smtClean="0"/>
              <a:t>15.11.2023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20" name="Freeform 11"/>
          <p:cNvSpPr/>
          <p:nvPr/>
        </p:nvSpPr>
        <p:spPr bwMode="auto">
          <a:xfrm flipV="1">
            <a:off x="58" y="4910660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11228" y="4983088"/>
            <a:ext cx="584978" cy="365125"/>
          </a:xfrm>
        </p:spPr>
        <p:txBody>
          <a:bodyPr/>
          <a:lstStyle/>
          <a:p>
            <a:fld id="{7EFD4FBC-700B-4733-8E49-C5393BC6ADE5}" type="slidenum">
              <a:rPr lang="ru-RU" smtClean="0"/>
              <a:t>‹#›</a:t>
            </a:fld>
            <a:endParaRPr lang="ru-RU"/>
          </a:p>
        </p:txBody>
      </p:sp>
      <p:sp>
        <p:nvSpPr>
          <p:cNvPr id="11" name="TextBox 10"/>
          <p:cNvSpPr txBox="1"/>
          <p:nvPr/>
        </p:nvSpPr>
        <p:spPr>
          <a:xfrm>
            <a:off x="1808316" y="648005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8169533" y="2905306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480798089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Истина или лож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2416" y="627407"/>
            <a:ext cx="6591984" cy="2880020"/>
          </a:xfrm>
        </p:spPr>
        <p:txBody>
          <a:bodyPr anchor="ctr">
            <a:normAutofit/>
          </a:bodyPr>
          <a:lstStyle>
            <a:lvl1pPr algn="l">
              <a:defRPr sz="48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942415" y="4343400"/>
            <a:ext cx="6591985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42415" y="5181600"/>
            <a:ext cx="6591985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A5E9E7-A9F0-4F79-82CB-29648C4C0B16}" type="datetimeFigureOut">
              <a:rPr lang="ru-RU" smtClean="0"/>
              <a:t>15.11.2023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58" y="4910660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11228" y="4983088"/>
            <a:ext cx="584978" cy="365125"/>
          </a:xfrm>
        </p:spPr>
        <p:txBody>
          <a:bodyPr/>
          <a:lstStyle/>
          <a:p>
            <a:fld id="{7EFD4FBC-700B-4733-8E49-C5393BC6ADE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23985772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A5E9E7-A9F0-4F79-82CB-29648C4C0B16}" type="datetimeFigureOut">
              <a:rPr lang="ru-RU" smtClean="0"/>
              <a:t>15.11.2023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58" y="711194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FD4FBC-700B-4733-8E49-C5393BC6ADE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07063224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878535" y="627406"/>
            <a:ext cx="1656132" cy="5283817"/>
          </a:xfrm>
        </p:spPr>
        <p:txBody>
          <a:bodyPr vert="eaVert" anchor="ctr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942416" y="627406"/>
            <a:ext cx="4716348" cy="5283817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A5E9E7-A9F0-4F79-82CB-29648C4C0B16}" type="datetimeFigureOut">
              <a:rPr lang="ru-RU" smtClean="0"/>
              <a:t>15.11.2023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58" y="711194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FD4FBC-700B-4733-8E49-C5393BC6ADE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497126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6" name="Group 35"/>
          <p:cNvGrpSpPr/>
          <p:nvPr/>
        </p:nvGrpSpPr>
        <p:grpSpPr>
          <a:xfrm>
            <a:off x="1" y="228600"/>
            <a:ext cx="1981200" cy="6638628"/>
            <a:chOff x="2487613" y="285750"/>
            <a:chExt cx="2428875" cy="5654676"/>
          </a:xfrm>
        </p:grpSpPr>
        <p:sp>
          <p:nvSpPr>
            <p:cNvPr id="37" name="Freeform 11"/>
            <p:cNvSpPr/>
            <p:nvPr/>
          </p:nvSpPr>
          <p:spPr bwMode="auto">
            <a:xfrm>
              <a:off x="2487613" y="2284413"/>
              <a:ext cx="85725" cy="533400"/>
            </a:xfrm>
            <a:custGeom>
              <a:avLst/>
              <a:gdLst/>
              <a:ahLst/>
              <a:cxnLst/>
              <a:rect l="0" t="0" r="r" b="b"/>
              <a:pathLst>
                <a:path w="22" h="136">
                  <a:moveTo>
                    <a:pt x="22" y="136"/>
                  </a:moveTo>
                  <a:cubicBezTo>
                    <a:pt x="20" y="117"/>
                    <a:pt x="19" y="99"/>
                    <a:pt x="17" y="80"/>
                  </a:cubicBezTo>
                  <a:cubicBezTo>
                    <a:pt x="11" y="54"/>
                    <a:pt x="6" y="27"/>
                    <a:pt x="0" y="0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6" y="64"/>
                    <a:pt x="13" y="94"/>
                    <a:pt x="20" y="124"/>
                  </a:cubicBezTo>
                  <a:cubicBezTo>
                    <a:pt x="20" y="128"/>
                    <a:pt x="21" y="132"/>
                    <a:pt x="22" y="136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8" name="Freeform 12"/>
            <p:cNvSpPr/>
            <p:nvPr/>
          </p:nvSpPr>
          <p:spPr bwMode="auto">
            <a:xfrm>
              <a:off x="2597151" y="2779713"/>
              <a:ext cx="550863" cy="1978025"/>
            </a:xfrm>
            <a:custGeom>
              <a:avLst/>
              <a:gdLst/>
              <a:ahLst/>
              <a:cxnLst/>
              <a:rect l="0" t="0" r="r" b="b"/>
              <a:pathLst>
                <a:path w="140" h="504">
                  <a:moveTo>
                    <a:pt x="86" y="350"/>
                  </a:moveTo>
                  <a:cubicBezTo>
                    <a:pt x="103" y="402"/>
                    <a:pt x="120" y="453"/>
                    <a:pt x="139" y="504"/>
                  </a:cubicBezTo>
                  <a:cubicBezTo>
                    <a:pt x="139" y="495"/>
                    <a:pt x="139" y="487"/>
                    <a:pt x="140" y="478"/>
                  </a:cubicBezTo>
                  <a:cubicBezTo>
                    <a:pt x="124" y="435"/>
                    <a:pt x="109" y="391"/>
                    <a:pt x="95" y="347"/>
                  </a:cubicBezTo>
                  <a:cubicBezTo>
                    <a:pt x="58" y="233"/>
                    <a:pt x="27" y="117"/>
                    <a:pt x="0" y="0"/>
                  </a:cubicBezTo>
                  <a:cubicBezTo>
                    <a:pt x="2" y="20"/>
                    <a:pt x="4" y="41"/>
                    <a:pt x="6" y="61"/>
                  </a:cubicBezTo>
                  <a:cubicBezTo>
                    <a:pt x="30" y="158"/>
                    <a:pt x="56" y="255"/>
                    <a:pt x="86" y="35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9" name="Freeform 13"/>
            <p:cNvSpPr/>
            <p:nvPr/>
          </p:nvSpPr>
          <p:spPr bwMode="auto">
            <a:xfrm>
              <a:off x="3175001" y="4730750"/>
              <a:ext cx="519113" cy="1209675"/>
            </a:xfrm>
            <a:custGeom>
              <a:avLst/>
              <a:gdLst/>
              <a:ahLst/>
              <a:cxnLst/>
              <a:rect l="0" t="0" r="r" b="b"/>
              <a:pathLst>
                <a:path w="132" h="308">
                  <a:moveTo>
                    <a:pt x="8" y="22"/>
                  </a:moveTo>
                  <a:cubicBezTo>
                    <a:pt x="5" y="15"/>
                    <a:pt x="2" y="8"/>
                    <a:pt x="0" y="0"/>
                  </a:cubicBezTo>
                  <a:cubicBezTo>
                    <a:pt x="0" y="10"/>
                    <a:pt x="0" y="19"/>
                    <a:pt x="0" y="29"/>
                  </a:cubicBezTo>
                  <a:cubicBezTo>
                    <a:pt x="21" y="85"/>
                    <a:pt x="44" y="140"/>
                    <a:pt x="68" y="194"/>
                  </a:cubicBezTo>
                  <a:cubicBezTo>
                    <a:pt x="85" y="232"/>
                    <a:pt x="104" y="270"/>
                    <a:pt x="123" y="308"/>
                  </a:cubicBezTo>
                  <a:cubicBezTo>
                    <a:pt x="132" y="308"/>
                    <a:pt x="132" y="308"/>
                    <a:pt x="132" y="308"/>
                  </a:cubicBezTo>
                  <a:cubicBezTo>
                    <a:pt x="113" y="269"/>
                    <a:pt x="94" y="230"/>
                    <a:pt x="77" y="190"/>
                  </a:cubicBezTo>
                  <a:cubicBezTo>
                    <a:pt x="52" y="135"/>
                    <a:pt x="29" y="79"/>
                    <a:pt x="8" y="22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40" name="Freeform 14"/>
            <p:cNvSpPr/>
            <p:nvPr/>
          </p:nvSpPr>
          <p:spPr bwMode="auto">
            <a:xfrm>
              <a:off x="3305176" y="5630863"/>
              <a:ext cx="146050" cy="309563"/>
            </a:xfrm>
            <a:custGeom>
              <a:avLst/>
              <a:gdLst/>
              <a:ahLst/>
              <a:cxnLst/>
              <a:rect l="0" t="0" r="r" b="b"/>
              <a:pathLst>
                <a:path w="37" h="79">
                  <a:moveTo>
                    <a:pt x="28" y="79"/>
                  </a:moveTo>
                  <a:cubicBezTo>
                    <a:pt x="37" y="79"/>
                    <a:pt x="37" y="79"/>
                    <a:pt x="37" y="79"/>
                  </a:cubicBezTo>
                  <a:cubicBezTo>
                    <a:pt x="24" y="53"/>
                    <a:pt x="12" y="27"/>
                    <a:pt x="0" y="0"/>
                  </a:cubicBezTo>
                  <a:cubicBezTo>
                    <a:pt x="8" y="27"/>
                    <a:pt x="17" y="53"/>
                    <a:pt x="28" y="79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41" name="Freeform 15"/>
            <p:cNvSpPr/>
            <p:nvPr/>
          </p:nvSpPr>
          <p:spPr bwMode="auto">
            <a:xfrm>
              <a:off x="2573338" y="2817813"/>
              <a:ext cx="700088" cy="2835275"/>
            </a:xfrm>
            <a:custGeom>
              <a:avLst/>
              <a:gdLst/>
              <a:ahLst/>
              <a:cxnLst/>
              <a:rect l="0" t="0" r="r" b="b"/>
              <a:pathLst>
                <a:path w="178" h="722">
                  <a:moveTo>
                    <a:pt x="162" y="660"/>
                  </a:moveTo>
                  <a:cubicBezTo>
                    <a:pt x="145" y="618"/>
                    <a:pt x="130" y="576"/>
                    <a:pt x="116" y="534"/>
                  </a:cubicBezTo>
                  <a:cubicBezTo>
                    <a:pt x="84" y="437"/>
                    <a:pt x="59" y="337"/>
                    <a:pt x="40" y="236"/>
                  </a:cubicBezTo>
                  <a:cubicBezTo>
                    <a:pt x="29" y="175"/>
                    <a:pt x="20" y="113"/>
                    <a:pt x="12" y="51"/>
                  </a:cubicBezTo>
                  <a:cubicBezTo>
                    <a:pt x="8" y="34"/>
                    <a:pt x="4" y="17"/>
                    <a:pt x="0" y="0"/>
                  </a:cubicBezTo>
                  <a:cubicBezTo>
                    <a:pt x="8" y="79"/>
                    <a:pt x="19" y="159"/>
                    <a:pt x="33" y="237"/>
                  </a:cubicBezTo>
                  <a:cubicBezTo>
                    <a:pt x="51" y="339"/>
                    <a:pt x="76" y="439"/>
                    <a:pt x="107" y="537"/>
                  </a:cubicBezTo>
                  <a:cubicBezTo>
                    <a:pt x="123" y="586"/>
                    <a:pt x="141" y="634"/>
                    <a:pt x="160" y="681"/>
                  </a:cubicBezTo>
                  <a:cubicBezTo>
                    <a:pt x="166" y="695"/>
                    <a:pt x="172" y="708"/>
                    <a:pt x="178" y="722"/>
                  </a:cubicBezTo>
                  <a:cubicBezTo>
                    <a:pt x="176" y="717"/>
                    <a:pt x="175" y="713"/>
                    <a:pt x="174" y="708"/>
                  </a:cubicBezTo>
                  <a:cubicBezTo>
                    <a:pt x="169" y="692"/>
                    <a:pt x="165" y="676"/>
                    <a:pt x="162" y="66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42" name="Freeform 16"/>
            <p:cNvSpPr/>
            <p:nvPr/>
          </p:nvSpPr>
          <p:spPr bwMode="auto">
            <a:xfrm>
              <a:off x="2506663" y="285750"/>
              <a:ext cx="90488" cy="2493963"/>
            </a:xfrm>
            <a:custGeom>
              <a:avLst/>
              <a:gdLst/>
              <a:ahLst/>
              <a:cxnLst/>
              <a:rect l="0" t="0" r="r" b="b"/>
              <a:pathLst>
                <a:path w="23" h="635">
                  <a:moveTo>
                    <a:pt x="11" y="577"/>
                  </a:moveTo>
                  <a:cubicBezTo>
                    <a:pt x="12" y="581"/>
                    <a:pt x="12" y="585"/>
                    <a:pt x="12" y="589"/>
                  </a:cubicBezTo>
                  <a:cubicBezTo>
                    <a:pt x="15" y="603"/>
                    <a:pt x="19" y="617"/>
                    <a:pt x="22" y="632"/>
                  </a:cubicBezTo>
                  <a:cubicBezTo>
                    <a:pt x="22" y="633"/>
                    <a:pt x="22" y="634"/>
                    <a:pt x="23" y="635"/>
                  </a:cubicBezTo>
                  <a:cubicBezTo>
                    <a:pt x="21" y="615"/>
                    <a:pt x="19" y="596"/>
                    <a:pt x="17" y="576"/>
                  </a:cubicBezTo>
                  <a:cubicBezTo>
                    <a:pt x="9" y="474"/>
                    <a:pt x="5" y="372"/>
                    <a:pt x="5" y="269"/>
                  </a:cubicBezTo>
                  <a:cubicBezTo>
                    <a:pt x="6" y="179"/>
                    <a:pt x="9" y="90"/>
                    <a:pt x="15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5" y="89"/>
                    <a:pt x="2" y="179"/>
                    <a:pt x="1" y="269"/>
                  </a:cubicBezTo>
                  <a:cubicBezTo>
                    <a:pt x="0" y="372"/>
                    <a:pt x="3" y="474"/>
                    <a:pt x="11" y="577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43" name="Freeform 17"/>
            <p:cNvSpPr/>
            <p:nvPr/>
          </p:nvSpPr>
          <p:spPr bwMode="auto">
            <a:xfrm>
              <a:off x="2554288" y="2598738"/>
              <a:ext cx="66675" cy="420688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0" y="0"/>
                  </a:moveTo>
                  <a:cubicBezTo>
                    <a:pt x="2" y="19"/>
                    <a:pt x="3" y="37"/>
                    <a:pt x="5" y="56"/>
                  </a:cubicBezTo>
                  <a:cubicBezTo>
                    <a:pt x="9" y="73"/>
                    <a:pt x="13" y="90"/>
                    <a:pt x="17" y="107"/>
                  </a:cubicBezTo>
                  <a:cubicBezTo>
                    <a:pt x="15" y="87"/>
                    <a:pt x="13" y="66"/>
                    <a:pt x="11" y="46"/>
                  </a:cubicBezTo>
                  <a:cubicBezTo>
                    <a:pt x="10" y="45"/>
                    <a:pt x="10" y="44"/>
                    <a:pt x="10" y="43"/>
                  </a:cubicBezTo>
                  <a:cubicBezTo>
                    <a:pt x="7" y="28"/>
                    <a:pt x="3" y="1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44" name="Freeform 18"/>
            <p:cNvSpPr/>
            <p:nvPr/>
          </p:nvSpPr>
          <p:spPr bwMode="auto">
            <a:xfrm>
              <a:off x="3143251" y="4757738"/>
              <a:ext cx="161925" cy="873125"/>
            </a:xfrm>
            <a:custGeom>
              <a:avLst/>
              <a:gdLst/>
              <a:ahLst/>
              <a:cxnLst/>
              <a:rect l="0" t="0" r="r" b="b"/>
              <a:pathLst>
                <a:path w="41" h="222">
                  <a:moveTo>
                    <a:pt x="0" y="0"/>
                  </a:moveTo>
                  <a:cubicBezTo>
                    <a:pt x="0" y="31"/>
                    <a:pt x="2" y="62"/>
                    <a:pt x="5" y="93"/>
                  </a:cubicBezTo>
                  <a:cubicBezTo>
                    <a:pt x="8" y="117"/>
                    <a:pt x="12" y="142"/>
                    <a:pt x="17" y="166"/>
                  </a:cubicBezTo>
                  <a:cubicBezTo>
                    <a:pt x="19" y="172"/>
                    <a:pt x="22" y="178"/>
                    <a:pt x="24" y="184"/>
                  </a:cubicBezTo>
                  <a:cubicBezTo>
                    <a:pt x="30" y="197"/>
                    <a:pt x="35" y="209"/>
                    <a:pt x="41" y="222"/>
                  </a:cubicBezTo>
                  <a:cubicBezTo>
                    <a:pt x="40" y="219"/>
                    <a:pt x="39" y="215"/>
                    <a:pt x="38" y="212"/>
                  </a:cubicBezTo>
                  <a:cubicBezTo>
                    <a:pt x="26" y="172"/>
                    <a:pt x="18" y="132"/>
                    <a:pt x="13" y="92"/>
                  </a:cubicBezTo>
                  <a:cubicBezTo>
                    <a:pt x="11" y="68"/>
                    <a:pt x="9" y="45"/>
                    <a:pt x="8" y="22"/>
                  </a:cubicBezTo>
                  <a:cubicBezTo>
                    <a:pt x="8" y="21"/>
                    <a:pt x="7" y="20"/>
                    <a:pt x="7" y="18"/>
                  </a:cubicBezTo>
                  <a:cubicBezTo>
                    <a:pt x="5" y="12"/>
                    <a:pt x="2" y="6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45" name="Freeform 19"/>
            <p:cNvSpPr/>
            <p:nvPr/>
          </p:nvSpPr>
          <p:spPr bwMode="auto">
            <a:xfrm>
              <a:off x="3148013" y="1282700"/>
              <a:ext cx="1768475" cy="3448050"/>
            </a:xfrm>
            <a:custGeom>
              <a:avLst/>
              <a:gdLst/>
              <a:ahLst/>
              <a:cxnLst/>
              <a:rect l="0" t="0" r="r" b="b"/>
              <a:pathLst>
                <a:path w="450" h="878">
                  <a:moveTo>
                    <a:pt x="7" y="854"/>
                  </a:moveTo>
                  <a:cubicBezTo>
                    <a:pt x="10" y="772"/>
                    <a:pt x="26" y="691"/>
                    <a:pt x="50" y="613"/>
                  </a:cubicBezTo>
                  <a:cubicBezTo>
                    <a:pt x="75" y="535"/>
                    <a:pt x="109" y="460"/>
                    <a:pt x="149" y="388"/>
                  </a:cubicBezTo>
                  <a:cubicBezTo>
                    <a:pt x="189" y="316"/>
                    <a:pt x="235" y="248"/>
                    <a:pt x="285" y="183"/>
                  </a:cubicBezTo>
                  <a:cubicBezTo>
                    <a:pt x="310" y="151"/>
                    <a:pt x="337" y="119"/>
                    <a:pt x="364" y="89"/>
                  </a:cubicBezTo>
                  <a:cubicBezTo>
                    <a:pt x="378" y="74"/>
                    <a:pt x="392" y="58"/>
                    <a:pt x="406" y="44"/>
                  </a:cubicBezTo>
                  <a:cubicBezTo>
                    <a:pt x="421" y="29"/>
                    <a:pt x="435" y="15"/>
                    <a:pt x="450" y="1"/>
                  </a:cubicBezTo>
                  <a:cubicBezTo>
                    <a:pt x="450" y="0"/>
                    <a:pt x="450" y="0"/>
                    <a:pt x="450" y="0"/>
                  </a:cubicBezTo>
                  <a:cubicBezTo>
                    <a:pt x="434" y="14"/>
                    <a:pt x="420" y="28"/>
                    <a:pt x="405" y="43"/>
                  </a:cubicBezTo>
                  <a:cubicBezTo>
                    <a:pt x="391" y="57"/>
                    <a:pt x="377" y="72"/>
                    <a:pt x="363" y="88"/>
                  </a:cubicBezTo>
                  <a:cubicBezTo>
                    <a:pt x="335" y="118"/>
                    <a:pt x="308" y="149"/>
                    <a:pt x="283" y="181"/>
                  </a:cubicBezTo>
                  <a:cubicBezTo>
                    <a:pt x="232" y="246"/>
                    <a:pt x="185" y="314"/>
                    <a:pt x="145" y="386"/>
                  </a:cubicBezTo>
                  <a:cubicBezTo>
                    <a:pt x="104" y="457"/>
                    <a:pt x="70" y="533"/>
                    <a:pt x="45" y="611"/>
                  </a:cubicBezTo>
                  <a:cubicBezTo>
                    <a:pt x="19" y="690"/>
                    <a:pt x="3" y="771"/>
                    <a:pt x="0" y="854"/>
                  </a:cubicBezTo>
                  <a:cubicBezTo>
                    <a:pt x="0" y="856"/>
                    <a:pt x="0" y="857"/>
                    <a:pt x="0" y="859"/>
                  </a:cubicBezTo>
                  <a:cubicBezTo>
                    <a:pt x="2" y="865"/>
                    <a:pt x="4" y="872"/>
                    <a:pt x="7" y="878"/>
                  </a:cubicBezTo>
                  <a:cubicBezTo>
                    <a:pt x="7" y="870"/>
                    <a:pt x="7" y="862"/>
                    <a:pt x="7" y="85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46" name="Freeform 20"/>
            <p:cNvSpPr/>
            <p:nvPr/>
          </p:nvSpPr>
          <p:spPr bwMode="auto">
            <a:xfrm>
              <a:off x="3273426" y="5653088"/>
              <a:ext cx="138113" cy="287338"/>
            </a:xfrm>
            <a:custGeom>
              <a:avLst/>
              <a:gdLst/>
              <a:ahLst/>
              <a:cxnLst/>
              <a:rect l="0" t="0" r="r" b="b"/>
              <a:pathLst>
                <a:path w="35" h="73">
                  <a:moveTo>
                    <a:pt x="0" y="0"/>
                  </a:moveTo>
                  <a:cubicBezTo>
                    <a:pt x="7" y="24"/>
                    <a:pt x="16" y="49"/>
                    <a:pt x="26" y="73"/>
                  </a:cubicBezTo>
                  <a:cubicBezTo>
                    <a:pt x="35" y="73"/>
                    <a:pt x="35" y="73"/>
                    <a:pt x="35" y="73"/>
                  </a:cubicBezTo>
                  <a:cubicBezTo>
                    <a:pt x="23" y="49"/>
                    <a:pt x="11" y="2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47" name="Freeform 21"/>
            <p:cNvSpPr/>
            <p:nvPr/>
          </p:nvSpPr>
          <p:spPr bwMode="auto">
            <a:xfrm>
              <a:off x="3143251" y="4656138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7" y="44"/>
                  </a:moveTo>
                  <a:cubicBezTo>
                    <a:pt x="7" y="46"/>
                    <a:pt x="8" y="47"/>
                    <a:pt x="8" y="48"/>
                  </a:cubicBezTo>
                  <a:cubicBezTo>
                    <a:pt x="8" y="38"/>
                    <a:pt x="8" y="29"/>
                    <a:pt x="8" y="19"/>
                  </a:cubicBezTo>
                  <a:cubicBezTo>
                    <a:pt x="5" y="13"/>
                    <a:pt x="3" y="6"/>
                    <a:pt x="1" y="0"/>
                  </a:cubicBezTo>
                  <a:cubicBezTo>
                    <a:pt x="0" y="9"/>
                    <a:pt x="0" y="17"/>
                    <a:pt x="0" y="26"/>
                  </a:cubicBezTo>
                  <a:cubicBezTo>
                    <a:pt x="2" y="32"/>
                    <a:pt x="5" y="38"/>
                    <a:pt x="7" y="4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48" name="Freeform 22"/>
            <p:cNvSpPr/>
            <p:nvPr/>
          </p:nvSpPr>
          <p:spPr bwMode="auto">
            <a:xfrm>
              <a:off x="3211513" y="5410200"/>
              <a:ext cx="203200" cy="530225"/>
            </a:xfrm>
            <a:custGeom>
              <a:avLst/>
              <a:gdLst/>
              <a:ahLst/>
              <a:cxnLst/>
              <a:rect l="0" t="0" r="r" b="b"/>
              <a:pathLst>
                <a:path w="52" h="135">
                  <a:moveTo>
                    <a:pt x="7" y="18"/>
                  </a:moveTo>
                  <a:cubicBezTo>
                    <a:pt x="5" y="12"/>
                    <a:pt x="2" y="6"/>
                    <a:pt x="0" y="0"/>
                  </a:cubicBezTo>
                  <a:cubicBezTo>
                    <a:pt x="3" y="16"/>
                    <a:pt x="7" y="32"/>
                    <a:pt x="12" y="48"/>
                  </a:cubicBezTo>
                  <a:cubicBezTo>
                    <a:pt x="13" y="53"/>
                    <a:pt x="14" y="57"/>
                    <a:pt x="16" y="62"/>
                  </a:cubicBezTo>
                  <a:cubicBezTo>
                    <a:pt x="27" y="86"/>
                    <a:pt x="39" y="111"/>
                    <a:pt x="51" y="135"/>
                  </a:cubicBezTo>
                  <a:cubicBezTo>
                    <a:pt x="52" y="135"/>
                    <a:pt x="52" y="135"/>
                    <a:pt x="52" y="135"/>
                  </a:cubicBezTo>
                  <a:cubicBezTo>
                    <a:pt x="41" y="109"/>
                    <a:pt x="32" y="83"/>
                    <a:pt x="24" y="56"/>
                  </a:cubicBezTo>
                  <a:cubicBezTo>
                    <a:pt x="18" y="43"/>
                    <a:pt x="13" y="31"/>
                    <a:pt x="7" y="18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</p:grpSp>
      <p:grpSp>
        <p:nvGrpSpPr>
          <p:cNvPr id="49" name="Group 48"/>
          <p:cNvGrpSpPr/>
          <p:nvPr/>
        </p:nvGrpSpPr>
        <p:grpSpPr>
          <a:xfrm>
            <a:off x="20421" y="285"/>
            <a:ext cx="1952272" cy="6852968"/>
            <a:chOff x="6627813" y="195717"/>
            <a:chExt cx="1952625" cy="5678034"/>
          </a:xfrm>
        </p:grpSpPr>
        <p:sp>
          <p:nvSpPr>
            <p:cNvPr id="50" name="Freeform 27"/>
            <p:cNvSpPr/>
            <p:nvPr/>
          </p:nvSpPr>
          <p:spPr bwMode="auto">
            <a:xfrm>
              <a:off x="6627813" y="195717"/>
              <a:ext cx="409575" cy="3646488"/>
            </a:xfrm>
            <a:custGeom>
              <a:avLst/>
              <a:gdLst/>
              <a:ahLst/>
              <a:cxnLst/>
              <a:rect l="0" t="0" r="r" b="b"/>
              <a:pathLst>
                <a:path w="103" h="920">
                  <a:moveTo>
                    <a:pt x="7" y="210"/>
                  </a:moveTo>
                  <a:cubicBezTo>
                    <a:pt x="11" y="288"/>
                    <a:pt x="17" y="367"/>
                    <a:pt x="26" y="445"/>
                  </a:cubicBezTo>
                  <a:cubicBezTo>
                    <a:pt x="34" y="523"/>
                    <a:pt x="44" y="601"/>
                    <a:pt x="57" y="679"/>
                  </a:cubicBezTo>
                  <a:cubicBezTo>
                    <a:pt x="69" y="757"/>
                    <a:pt x="84" y="834"/>
                    <a:pt x="101" y="911"/>
                  </a:cubicBezTo>
                  <a:cubicBezTo>
                    <a:pt x="102" y="914"/>
                    <a:pt x="103" y="917"/>
                    <a:pt x="103" y="920"/>
                  </a:cubicBezTo>
                  <a:cubicBezTo>
                    <a:pt x="102" y="905"/>
                    <a:pt x="100" y="889"/>
                    <a:pt x="99" y="874"/>
                  </a:cubicBezTo>
                  <a:cubicBezTo>
                    <a:pt x="99" y="871"/>
                    <a:pt x="99" y="868"/>
                    <a:pt x="99" y="866"/>
                  </a:cubicBezTo>
                  <a:cubicBezTo>
                    <a:pt x="85" y="803"/>
                    <a:pt x="73" y="741"/>
                    <a:pt x="63" y="678"/>
                  </a:cubicBezTo>
                  <a:cubicBezTo>
                    <a:pt x="50" y="600"/>
                    <a:pt x="39" y="523"/>
                    <a:pt x="30" y="444"/>
                  </a:cubicBezTo>
                  <a:cubicBezTo>
                    <a:pt x="21" y="366"/>
                    <a:pt x="14" y="288"/>
                    <a:pt x="9" y="209"/>
                  </a:cubicBezTo>
                  <a:cubicBezTo>
                    <a:pt x="7" y="170"/>
                    <a:pt x="5" y="131"/>
                    <a:pt x="3" y="92"/>
                  </a:cubicBezTo>
                  <a:cubicBezTo>
                    <a:pt x="2" y="61"/>
                    <a:pt x="1" y="31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1"/>
                    <a:pt x="1" y="61"/>
                    <a:pt x="1" y="92"/>
                  </a:cubicBezTo>
                  <a:cubicBezTo>
                    <a:pt x="3" y="131"/>
                    <a:pt x="4" y="170"/>
                    <a:pt x="7" y="21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51" name="Freeform 28"/>
            <p:cNvSpPr/>
            <p:nvPr/>
          </p:nvSpPr>
          <p:spPr bwMode="auto">
            <a:xfrm>
              <a:off x="7061201" y="3771900"/>
              <a:ext cx="350838" cy="1309688"/>
            </a:xfrm>
            <a:custGeom>
              <a:avLst/>
              <a:gdLst/>
              <a:ahLst/>
              <a:cxnLst/>
              <a:rect l="0" t="0" r="r" b="b"/>
              <a:pathLst>
                <a:path w="88" h="330">
                  <a:moveTo>
                    <a:pt x="53" y="229"/>
                  </a:moveTo>
                  <a:cubicBezTo>
                    <a:pt x="64" y="263"/>
                    <a:pt x="75" y="297"/>
                    <a:pt x="88" y="330"/>
                  </a:cubicBezTo>
                  <a:cubicBezTo>
                    <a:pt x="88" y="323"/>
                    <a:pt x="88" y="315"/>
                    <a:pt x="88" y="308"/>
                  </a:cubicBezTo>
                  <a:cubicBezTo>
                    <a:pt x="88" y="307"/>
                    <a:pt x="88" y="305"/>
                    <a:pt x="88" y="304"/>
                  </a:cubicBezTo>
                  <a:cubicBezTo>
                    <a:pt x="79" y="278"/>
                    <a:pt x="70" y="252"/>
                    <a:pt x="62" y="226"/>
                  </a:cubicBezTo>
                  <a:cubicBezTo>
                    <a:pt x="38" y="152"/>
                    <a:pt x="17" y="76"/>
                    <a:pt x="0" y="0"/>
                  </a:cubicBezTo>
                  <a:cubicBezTo>
                    <a:pt x="2" y="21"/>
                    <a:pt x="4" y="42"/>
                    <a:pt x="7" y="63"/>
                  </a:cubicBezTo>
                  <a:cubicBezTo>
                    <a:pt x="21" y="119"/>
                    <a:pt x="36" y="174"/>
                    <a:pt x="53" y="22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52" name="Freeform 29"/>
            <p:cNvSpPr/>
            <p:nvPr/>
          </p:nvSpPr>
          <p:spPr bwMode="auto">
            <a:xfrm>
              <a:off x="7439026" y="5053013"/>
              <a:ext cx="357188" cy="820738"/>
            </a:xfrm>
            <a:custGeom>
              <a:avLst/>
              <a:gdLst/>
              <a:ahLst/>
              <a:cxnLst/>
              <a:rect l="0" t="0" r="r" b="b"/>
              <a:pathLst>
                <a:path w="90" h="207">
                  <a:moveTo>
                    <a:pt x="6" y="15"/>
                  </a:moveTo>
                  <a:cubicBezTo>
                    <a:pt x="4" y="10"/>
                    <a:pt x="2" y="5"/>
                    <a:pt x="0" y="0"/>
                  </a:cubicBezTo>
                  <a:cubicBezTo>
                    <a:pt x="0" y="9"/>
                    <a:pt x="0" y="19"/>
                    <a:pt x="1" y="29"/>
                  </a:cubicBezTo>
                  <a:cubicBezTo>
                    <a:pt x="14" y="62"/>
                    <a:pt x="27" y="95"/>
                    <a:pt x="42" y="127"/>
                  </a:cubicBezTo>
                  <a:cubicBezTo>
                    <a:pt x="54" y="154"/>
                    <a:pt x="67" y="181"/>
                    <a:pt x="80" y="207"/>
                  </a:cubicBezTo>
                  <a:cubicBezTo>
                    <a:pt x="90" y="207"/>
                    <a:pt x="90" y="207"/>
                    <a:pt x="90" y="207"/>
                  </a:cubicBezTo>
                  <a:cubicBezTo>
                    <a:pt x="76" y="180"/>
                    <a:pt x="63" y="152"/>
                    <a:pt x="50" y="123"/>
                  </a:cubicBezTo>
                  <a:cubicBezTo>
                    <a:pt x="34" y="88"/>
                    <a:pt x="20" y="51"/>
                    <a:pt x="6" y="15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53" name="Freeform 30"/>
            <p:cNvSpPr/>
            <p:nvPr/>
          </p:nvSpPr>
          <p:spPr bwMode="auto">
            <a:xfrm>
              <a:off x="7037388" y="3811588"/>
              <a:ext cx="457200" cy="1852613"/>
            </a:xfrm>
            <a:custGeom>
              <a:avLst/>
              <a:gdLst/>
              <a:ahLst/>
              <a:cxnLst/>
              <a:rect l="0" t="0" r="r" b="b"/>
              <a:pathLst>
                <a:path w="115" h="467">
                  <a:moveTo>
                    <a:pt x="101" y="409"/>
                  </a:moveTo>
                  <a:cubicBezTo>
                    <a:pt x="93" y="388"/>
                    <a:pt x="85" y="366"/>
                    <a:pt x="78" y="344"/>
                  </a:cubicBezTo>
                  <a:cubicBezTo>
                    <a:pt x="57" y="281"/>
                    <a:pt x="41" y="216"/>
                    <a:pt x="29" y="151"/>
                  </a:cubicBezTo>
                  <a:cubicBezTo>
                    <a:pt x="22" y="119"/>
                    <a:pt x="17" y="86"/>
                    <a:pt x="13" y="53"/>
                  </a:cubicBezTo>
                  <a:cubicBezTo>
                    <a:pt x="9" y="35"/>
                    <a:pt x="4" y="18"/>
                    <a:pt x="0" y="0"/>
                  </a:cubicBezTo>
                  <a:cubicBezTo>
                    <a:pt x="5" y="51"/>
                    <a:pt x="12" y="102"/>
                    <a:pt x="21" y="152"/>
                  </a:cubicBezTo>
                  <a:cubicBezTo>
                    <a:pt x="33" y="218"/>
                    <a:pt x="49" y="283"/>
                    <a:pt x="69" y="347"/>
                  </a:cubicBezTo>
                  <a:cubicBezTo>
                    <a:pt x="79" y="378"/>
                    <a:pt x="90" y="410"/>
                    <a:pt x="103" y="441"/>
                  </a:cubicBezTo>
                  <a:cubicBezTo>
                    <a:pt x="107" y="449"/>
                    <a:pt x="111" y="458"/>
                    <a:pt x="115" y="467"/>
                  </a:cubicBezTo>
                  <a:cubicBezTo>
                    <a:pt x="114" y="464"/>
                    <a:pt x="113" y="461"/>
                    <a:pt x="112" y="458"/>
                  </a:cubicBezTo>
                  <a:cubicBezTo>
                    <a:pt x="108" y="442"/>
                    <a:pt x="104" y="425"/>
                    <a:pt x="101" y="40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54" name="Freeform 31"/>
            <p:cNvSpPr/>
            <p:nvPr/>
          </p:nvSpPr>
          <p:spPr bwMode="auto">
            <a:xfrm>
              <a:off x="6992938" y="1263650"/>
              <a:ext cx="144463" cy="2508250"/>
            </a:xfrm>
            <a:custGeom>
              <a:avLst/>
              <a:gdLst/>
              <a:ahLst/>
              <a:cxnLst/>
              <a:rect l="0" t="0" r="r" b="b"/>
              <a:pathLst>
                <a:path w="36" h="633">
                  <a:moveTo>
                    <a:pt x="17" y="633"/>
                  </a:moveTo>
                  <a:cubicBezTo>
                    <a:pt x="15" y="621"/>
                    <a:pt x="14" y="609"/>
                    <a:pt x="13" y="597"/>
                  </a:cubicBezTo>
                  <a:cubicBezTo>
                    <a:pt x="8" y="530"/>
                    <a:pt x="5" y="464"/>
                    <a:pt x="5" y="398"/>
                  </a:cubicBezTo>
                  <a:cubicBezTo>
                    <a:pt x="5" y="331"/>
                    <a:pt x="8" y="265"/>
                    <a:pt x="13" y="198"/>
                  </a:cubicBezTo>
                  <a:cubicBezTo>
                    <a:pt x="15" y="165"/>
                    <a:pt x="18" y="132"/>
                    <a:pt x="22" y="99"/>
                  </a:cubicBezTo>
                  <a:cubicBezTo>
                    <a:pt x="26" y="66"/>
                    <a:pt x="30" y="33"/>
                    <a:pt x="36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29" y="33"/>
                    <a:pt x="24" y="66"/>
                    <a:pt x="20" y="99"/>
                  </a:cubicBezTo>
                  <a:cubicBezTo>
                    <a:pt x="16" y="132"/>
                    <a:pt x="13" y="165"/>
                    <a:pt x="10" y="198"/>
                  </a:cubicBezTo>
                  <a:cubicBezTo>
                    <a:pt x="4" y="264"/>
                    <a:pt x="1" y="331"/>
                    <a:pt x="1" y="398"/>
                  </a:cubicBezTo>
                  <a:cubicBezTo>
                    <a:pt x="0" y="461"/>
                    <a:pt x="2" y="525"/>
                    <a:pt x="7" y="589"/>
                  </a:cubicBezTo>
                  <a:cubicBezTo>
                    <a:pt x="10" y="603"/>
                    <a:pt x="13" y="618"/>
                    <a:pt x="16" y="632"/>
                  </a:cubicBezTo>
                  <a:cubicBezTo>
                    <a:pt x="16" y="632"/>
                    <a:pt x="17" y="633"/>
                    <a:pt x="17" y="63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55" name="Freeform 32"/>
            <p:cNvSpPr/>
            <p:nvPr/>
          </p:nvSpPr>
          <p:spPr bwMode="auto">
            <a:xfrm>
              <a:off x="7526338" y="5640388"/>
              <a:ext cx="111125" cy="233363"/>
            </a:xfrm>
            <a:custGeom>
              <a:avLst/>
              <a:gdLst/>
              <a:ahLst/>
              <a:cxnLst/>
              <a:rect l="0" t="0" r="r" b="b"/>
              <a:pathLst>
                <a:path w="28" h="59">
                  <a:moveTo>
                    <a:pt x="22" y="59"/>
                  </a:moveTo>
                  <a:cubicBezTo>
                    <a:pt x="28" y="59"/>
                    <a:pt x="28" y="59"/>
                    <a:pt x="28" y="59"/>
                  </a:cubicBezTo>
                  <a:cubicBezTo>
                    <a:pt x="18" y="40"/>
                    <a:pt x="9" y="20"/>
                    <a:pt x="0" y="0"/>
                  </a:cubicBezTo>
                  <a:cubicBezTo>
                    <a:pt x="6" y="20"/>
                    <a:pt x="13" y="40"/>
                    <a:pt x="22" y="5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56" name="Freeform 33"/>
            <p:cNvSpPr/>
            <p:nvPr/>
          </p:nvSpPr>
          <p:spPr bwMode="auto">
            <a:xfrm>
              <a:off x="7021513" y="3598863"/>
              <a:ext cx="68263" cy="423863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4" y="54"/>
                  </a:moveTo>
                  <a:cubicBezTo>
                    <a:pt x="8" y="72"/>
                    <a:pt x="13" y="89"/>
                    <a:pt x="17" y="107"/>
                  </a:cubicBezTo>
                  <a:cubicBezTo>
                    <a:pt x="14" y="86"/>
                    <a:pt x="12" y="65"/>
                    <a:pt x="10" y="44"/>
                  </a:cubicBezTo>
                  <a:cubicBezTo>
                    <a:pt x="10" y="44"/>
                    <a:pt x="9" y="43"/>
                    <a:pt x="9" y="43"/>
                  </a:cubicBezTo>
                  <a:cubicBezTo>
                    <a:pt x="6" y="29"/>
                    <a:pt x="3" y="14"/>
                    <a:pt x="0" y="0"/>
                  </a:cubicBezTo>
                  <a:cubicBezTo>
                    <a:pt x="0" y="2"/>
                    <a:pt x="0" y="5"/>
                    <a:pt x="0" y="8"/>
                  </a:cubicBezTo>
                  <a:cubicBezTo>
                    <a:pt x="1" y="23"/>
                    <a:pt x="3" y="39"/>
                    <a:pt x="4" y="54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57" name="Freeform 34"/>
            <p:cNvSpPr/>
            <p:nvPr/>
          </p:nvSpPr>
          <p:spPr bwMode="auto">
            <a:xfrm>
              <a:off x="7412038" y="2801938"/>
              <a:ext cx="1168400" cy="2251075"/>
            </a:xfrm>
            <a:custGeom>
              <a:avLst/>
              <a:gdLst/>
              <a:ahLst/>
              <a:cxnLst/>
              <a:rect l="0" t="0" r="r" b="b"/>
              <a:pathLst>
                <a:path w="294" h="568">
                  <a:moveTo>
                    <a:pt x="8" y="553"/>
                  </a:moveTo>
                  <a:cubicBezTo>
                    <a:pt x="9" y="501"/>
                    <a:pt x="19" y="448"/>
                    <a:pt x="35" y="397"/>
                  </a:cubicBezTo>
                  <a:cubicBezTo>
                    <a:pt x="51" y="347"/>
                    <a:pt x="73" y="298"/>
                    <a:pt x="99" y="252"/>
                  </a:cubicBezTo>
                  <a:cubicBezTo>
                    <a:pt x="124" y="205"/>
                    <a:pt x="154" y="161"/>
                    <a:pt x="187" y="119"/>
                  </a:cubicBezTo>
                  <a:cubicBezTo>
                    <a:pt x="203" y="98"/>
                    <a:pt x="220" y="77"/>
                    <a:pt x="238" y="58"/>
                  </a:cubicBezTo>
                  <a:cubicBezTo>
                    <a:pt x="247" y="48"/>
                    <a:pt x="256" y="38"/>
                    <a:pt x="265" y="28"/>
                  </a:cubicBezTo>
                  <a:cubicBezTo>
                    <a:pt x="274" y="19"/>
                    <a:pt x="284" y="9"/>
                    <a:pt x="294" y="0"/>
                  </a:cubicBezTo>
                  <a:cubicBezTo>
                    <a:pt x="293" y="0"/>
                    <a:pt x="293" y="0"/>
                    <a:pt x="293" y="0"/>
                  </a:cubicBezTo>
                  <a:cubicBezTo>
                    <a:pt x="283" y="9"/>
                    <a:pt x="273" y="18"/>
                    <a:pt x="264" y="27"/>
                  </a:cubicBezTo>
                  <a:cubicBezTo>
                    <a:pt x="255" y="37"/>
                    <a:pt x="246" y="47"/>
                    <a:pt x="237" y="56"/>
                  </a:cubicBezTo>
                  <a:cubicBezTo>
                    <a:pt x="218" y="76"/>
                    <a:pt x="201" y="96"/>
                    <a:pt x="185" y="117"/>
                  </a:cubicBezTo>
                  <a:cubicBezTo>
                    <a:pt x="151" y="159"/>
                    <a:pt x="121" y="203"/>
                    <a:pt x="95" y="249"/>
                  </a:cubicBezTo>
                  <a:cubicBezTo>
                    <a:pt x="68" y="296"/>
                    <a:pt x="46" y="345"/>
                    <a:pt x="30" y="396"/>
                  </a:cubicBezTo>
                  <a:cubicBezTo>
                    <a:pt x="13" y="445"/>
                    <a:pt x="3" y="497"/>
                    <a:pt x="0" y="549"/>
                  </a:cubicBezTo>
                  <a:cubicBezTo>
                    <a:pt x="3" y="555"/>
                    <a:pt x="5" y="561"/>
                    <a:pt x="7" y="568"/>
                  </a:cubicBezTo>
                  <a:cubicBezTo>
                    <a:pt x="7" y="563"/>
                    <a:pt x="7" y="558"/>
                    <a:pt x="8" y="55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58" name="Freeform 35"/>
            <p:cNvSpPr/>
            <p:nvPr/>
          </p:nvSpPr>
          <p:spPr bwMode="auto">
            <a:xfrm>
              <a:off x="7494588" y="5664200"/>
              <a:ext cx="100013" cy="209550"/>
            </a:xfrm>
            <a:custGeom>
              <a:avLst/>
              <a:gdLst/>
              <a:ahLst/>
              <a:cxnLst/>
              <a:rect l="0" t="0" r="r" b="b"/>
              <a:pathLst>
                <a:path w="25" h="53">
                  <a:moveTo>
                    <a:pt x="0" y="0"/>
                  </a:moveTo>
                  <a:cubicBezTo>
                    <a:pt x="5" y="18"/>
                    <a:pt x="12" y="36"/>
                    <a:pt x="19" y="53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16" y="36"/>
                    <a:pt x="8" y="18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59" name="Freeform 36"/>
            <p:cNvSpPr/>
            <p:nvPr/>
          </p:nvSpPr>
          <p:spPr bwMode="auto">
            <a:xfrm>
              <a:off x="7412038" y="5081588"/>
              <a:ext cx="114300" cy="558800"/>
            </a:xfrm>
            <a:custGeom>
              <a:avLst/>
              <a:gdLst/>
              <a:ahLst/>
              <a:cxnLst/>
              <a:rect l="0" t="0" r="r" b="b"/>
              <a:pathLst>
                <a:path w="29" h="141">
                  <a:moveTo>
                    <a:pt x="0" y="0"/>
                  </a:moveTo>
                  <a:cubicBezTo>
                    <a:pt x="0" y="30"/>
                    <a:pt x="2" y="60"/>
                    <a:pt x="7" y="89"/>
                  </a:cubicBezTo>
                  <a:cubicBezTo>
                    <a:pt x="11" y="98"/>
                    <a:pt x="14" y="108"/>
                    <a:pt x="18" y="117"/>
                  </a:cubicBezTo>
                  <a:cubicBezTo>
                    <a:pt x="22" y="125"/>
                    <a:pt x="25" y="133"/>
                    <a:pt x="29" y="141"/>
                  </a:cubicBezTo>
                  <a:cubicBezTo>
                    <a:pt x="28" y="139"/>
                    <a:pt x="28" y="137"/>
                    <a:pt x="27" y="135"/>
                  </a:cubicBezTo>
                  <a:cubicBezTo>
                    <a:pt x="16" y="98"/>
                    <a:pt x="10" y="60"/>
                    <a:pt x="8" y="22"/>
                  </a:cubicBezTo>
                  <a:cubicBezTo>
                    <a:pt x="7" y="18"/>
                    <a:pt x="5" y="15"/>
                    <a:pt x="4" y="11"/>
                  </a:cubicBezTo>
                  <a:cubicBezTo>
                    <a:pt x="2" y="7"/>
                    <a:pt x="1" y="3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60" name="Freeform 37"/>
            <p:cNvSpPr/>
            <p:nvPr/>
          </p:nvSpPr>
          <p:spPr bwMode="auto">
            <a:xfrm>
              <a:off x="7412038" y="4978400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0" y="26"/>
                  </a:moveTo>
                  <a:cubicBezTo>
                    <a:pt x="1" y="29"/>
                    <a:pt x="2" y="33"/>
                    <a:pt x="4" y="37"/>
                  </a:cubicBezTo>
                  <a:cubicBezTo>
                    <a:pt x="5" y="41"/>
                    <a:pt x="7" y="44"/>
                    <a:pt x="8" y="48"/>
                  </a:cubicBezTo>
                  <a:cubicBezTo>
                    <a:pt x="7" y="38"/>
                    <a:pt x="7" y="28"/>
                    <a:pt x="7" y="19"/>
                  </a:cubicBezTo>
                  <a:cubicBezTo>
                    <a:pt x="5" y="12"/>
                    <a:pt x="3" y="6"/>
                    <a:pt x="0" y="0"/>
                  </a:cubicBezTo>
                  <a:cubicBezTo>
                    <a:pt x="0" y="1"/>
                    <a:pt x="0" y="3"/>
                    <a:pt x="0" y="4"/>
                  </a:cubicBezTo>
                  <a:cubicBezTo>
                    <a:pt x="0" y="11"/>
                    <a:pt x="0" y="19"/>
                    <a:pt x="0" y="26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61" name="Freeform 38"/>
            <p:cNvSpPr/>
            <p:nvPr/>
          </p:nvSpPr>
          <p:spPr bwMode="auto">
            <a:xfrm>
              <a:off x="7439026" y="5434013"/>
              <a:ext cx="174625" cy="439738"/>
            </a:xfrm>
            <a:custGeom>
              <a:avLst/>
              <a:gdLst/>
              <a:ahLst/>
              <a:cxnLst/>
              <a:rect l="0" t="0" r="r" b="b"/>
              <a:pathLst>
                <a:path w="44" h="111">
                  <a:moveTo>
                    <a:pt x="11" y="28"/>
                  </a:moveTo>
                  <a:cubicBezTo>
                    <a:pt x="7" y="19"/>
                    <a:pt x="4" y="9"/>
                    <a:pt x="0" y="0"/>
                  </a:cubicBezTo>
                  <a:cubicBezTo>
                    <a:pt x="3" y="16"/>
                    <a:pt x="7" y="33"/>
                    <a:pt x="11" y="49"/>
                  </a:cubicBezTo>
                  <a:cubicBezTo>
                    <a:pt x="12" y="52"/>
                    <a:pt x="13" y="55"/>
                    <a:pt x="14" y="58"/>
                  </a:cubicBezTo>
                  <a:cubicBezTo>
                    <a:pt x="22" y="76"/>
                    <a:pt x="30" y="94"/>
                    <a:pt x="39" y="111"/>
                  </a:cubicBezTo>
                  <a:cubicBezTo>
                    <a:pt x="44" y="111"/>
                    <a:pt x="44" y="111"/>
                    <a:pt x="44" y="111"/>
                  </a:cubicBezTo>
                  <a:cubicBezTo>
                    <a:pt x="35" y="92"/>
                    <a:pt x="28" y="72"/>
                    <a:pt x="22" y="52"/>
                  </a:cubicBezTo>
                  <a:cubicBezTo>
                    <a:pt x="18" y="44"/>
                    <a:pt x="15" y="36"/>
                    <a:pt x="11" y="28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</p:grpSp>
      <p:sp>
        <p:nvSpPr>
          <p:cNvPr id="62" name="Rectangle 61"/>
          <p:cNvSpPr/>
          <p:nvPr/>
        </p:nvSpPr>
        <p:spPr>
          <a:xfrm>
            <a:off x="0" y="0"/>
            <a:ext cx="182880" cy="6858000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945200" y="624110"/>
            <a:ext cx="6589200" cy="128089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942415" y="2133600"/>
            <a:ext cx="6591985" cy="38862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772400" y="6135089"/>
            <a:ext cx="766380" cy="37017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DA5E9E7-A9F0-4F79-82CB-29648C4C0B16}" type="datetimeFigureOut">
              <a:rPr lang="ru-RU" smtClean="0"/>
              <a:t>15.11.2023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942415" y="6135809"/>
            <a:ext cx="571648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511228" y="787783"/>
            <a:ext cx="58497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000">
                <a:solidFill>
                  <a:srgbClr val="FEFFFF"/>
                </a:solidFill>
              </a:defRPr>
            </a:lvl1pPr>
          </a:lstStyle>
          <a:p>
            <a:fld id="{7EFD4FBC-700B-4733-8E49-C5393BC6ADE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8609209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8" r:id="rId1"/>
    <p:sldLayoutId id="2147483679" r:id="rId2"/>
    <p:sldLayoutId id="2147483680" r:id="rId3"/>
    <p:sldLayoutId id="2147483681" r:id="rId4"/>
    <p:sldLayoutId id="2147483682" r:id="rId5"/>
    <p:sldLayoutId id="2147483683" r:id="rId6"/>
    <p:sldLayoutId id="2147483684" r:id="rId7"/>
    <p:sldLayoutId id="2147483685" r:id="rId8"/>
    <p:sldLayoutId id="2147483686" r:id="rId9"/>
    <p:sldLayoutId id="2147483687" r:id="rId10"/>
    <p:sldLayoutId id="2147483688" r:id="rId11"/>
    <p:sldLayoutId id="2147483689" r:id="rId12"/>
    <p:sldLayoutId id="2147483690" r:id="rId13"/>
    <p:sldLayoutId id="2147483691" r:id="rId14"/>
    <p:sldLayoutId id="2147483692" r:id="rId15"/>
    <p:sldLayoutId id="2147483693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tx1">
              <a:lumMod val="85000"/>
              <a:lumOff val="15000"/>
            </a:schemeClr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7" Type="http://schemas.openxmlformats.org/officeDocument/2006/relationships/image" Target="../media/image5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.jpeg"/><Relationship Id="rId5" Type="http://schemas.openxmlformats.org/officeDocument/2006/relationships/image" Target="../media/image3.jpeg"/><Relationship Id="rId4" Type="http://schemas.openxmlformats.org/officeDocument/2006/relationships/image" Target="../media/image2.jpeg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hyperlink" Target="http://publication.pravo.gov.ru/Document/View/0001202212280044" TargetMode="Externa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AutoShape 2"/>
          <p:cNvSpPr>
            <a:spLocks noGrp="1" noChangeArrowheads="1"/>
          </p:cNvSpPr>
          <p:nvPr>
            <p:ph type="ctrTitle"/>
          </p:nvPr>
        </p:nvSpPr>
        <p:spPr>
          <a:xfrm>
            <a:off x="683568" y="2204863"/>
            <a:ext cx="7772400" cy="2136227"/>
          </a:xfrm>
        </p:spPr>
        <p:txBody>
          <a:bodyPr>
            <a:noAutofit/>
          </a:bodyPr>
          <a:lstStyle/>
          <a:p>
            <a:pPr algn="ctr" eaLnBrk="1" hangingPunct="1"/>
            <a:r>
              <a:rPr lang="ru-RU" altLang="ru-RU" sz="40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Краткая презентация </a:t>
            </a:r>
            <a:br>
              <a:rPr lang="ru-RU" altLang="ru-RU" sz="40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altLang="ru-RU" sz="40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образовательной программы дошкольного образовательного </a:t>
            </a:r>
            <a:r>
              <a:rPr lang="ru-RU" altLang="ru-RU" sz="40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altLang="ru-RU" sz="40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altLang="ru-RU" sz="40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МОУ детский сад №271 </a:t>
            </a:r>
            <a:r>
              <a:rPr lang="ru-RU" altLang="ru-RU" sz="40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(ОП ДО)</a:t>
            </a:r>
          </a:p>
        </p:txBody>
      </p:sp>
      <p:sp>
        <p:nvSpPr>
          <p:cNvPr id="10243" name="TextBox 1"/>
          <p:cNvSpPr txBox="1">
            <a:spLocks noChangeArrowheads="1"/>
          </p:cNvSpPr>
          <p:nvPr/>
        </p:nvSpPr>
        <p:spPr bwMode="auto">
          <a:xfrm>
            <a:off x="1510544" y="333377"/>
            <a:ext cx="6341993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/>
            <a:r>
              <a:rPr lang="ru-RU" alt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</a:t>
            </a:r>
            <a:r>
              <a:rPr lang="ru-RU" alt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униципальное </a:t>
            </a:r>
            <a:r>
              <a:rPr lang="ru-RU" alt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дошкольное образовательное учреждение</a:t>
            </a:r>
          </a:p>
          <a:p>
            <a:pPr algn="ctr"/>
            <a:r>
              <a:rPr lang="ru-RU" alt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«Детский сад № </a:t>
            </a:r>
            <a:r>
              <a:rPr lang="ru-RU" alt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271 Краснооктябрьского района Волгограда»</a:t>
            </a:r>
            <a:endParaRPr lang="ru-RU" alt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244" name="TextBox 5"/>
          <p:cNvSpPr txBox="1">
            <a:spLocks noChangeArrowheads="1"/>
          </p:cNvSpPr>
          <p:nvPr/>
        </p:nvSpPr>
        <p:spPr bwMode="auto">
          <a:xfrm>
            <a:off x="3792901" y="6165850"/>
            <a:ext cx="1777282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/>
            <a:r>
              <a:rPr lang="ru-RU" alt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Волгоград, 2023</a:t>
            </a:r>
            <a:endParaRPr lang="ru-RU" alt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786885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349153" y="2564904"/>
            <a:ext cx="8353425" cy="3048014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/>
          <a:p>
            <a:pPr algn="ctr">
              <a:defRPr/>
            </a:pPr>
            <a:r>
              <a:rPr lang="ru-RU" sz="2000" b="1" dirty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Программа </a:t>
            </a:r>
          </a:p>
          <a:p>
            <a:pPr algn="ctr">
              <a:defRPr/>
            </a:pPr>
            <a:r>
              <a:rPr lang="ru-RU" dirty="0">
                <a:solidFill>
                  <a:srgbClr val="C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разработана на основе: </a:t>
            </a:r>
          </a:p>
          <a:p>
            <a:pPr marL="285750" indent="-285750" algn="just">
              <a:lnSpc>
                <a:spcPct val="107000"/>
              </a:lnSpc>
              <a:buFont typeface="Wingdings" panose="05000000000000000000" pitchFamily="2" charset="2"/>
              <a:buChar char="ü"/>
              <a:defRPr/>
            </a:pPr>
            <a:r>
              <a:rPr lang="ru-RU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Федеральной образовательной программы дошкольного образования (далее ФОП ДО), </a:t>
            </a:r>
          </a:p>
          <a:p>
            <a:pPr marL="285750" indent="-285750" algn="just">
              <a:lnSpc>
                <a:spcPct val="107000"/>
              </a:lnSpc>
              <a:buFont typeface="Wingdings" panose="05000000000000000000" pitchFamily="2" charset="2"/>
              <a:buChar char="ü"/>
              <a:defRPr/>
            </a:pPr>
            <a:r>
              <a:rPr lang="ru-RU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Федерального государственного образовательного стандарта дошкольного образования (далее – ФГОС ДО) </a:t>
            </a:r>
          </a:p>
          <a:p>
            <a:pPr marL="285750" indent="-285750" algn="just">
              <a:lnSpc>
                <a:spcPct val="107000"/>
              </a:lnSpc>
              <a:buFont typeface="Wingdings" panose="05000000000000000000" pitchFamily="2" charset="2"/>
              <a:buChar char="ü"/>
              <a:defRPr/>
            </a:pPr>
            <a:r>
              <a:rPr lang="ru-RU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с учетом нормативных правовых актов, содержащих обязательные требования к условиям организации дошкольного образования, а также </a:t>
            </a: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в соответствии с федеральными, региональными, муниципальными и институциональными нормативными документами и локальными нормативными </a:t>
            </a:r>
            <a:r>
              <a:rPr lang="ru-RU" dirty="0" smtClean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актами</a:t>
            </a:r>
            <a:endParaRPr lang="ru-RU" sz="16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349153" y="836714"/>
            <a:ext cx="8424863" cy="1323975"/>
          </a:xfrm>
          <a:prstGeom prst="rect">
            <a:avLst/>
          </a:prstGeom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/>
            <a:r>
              <a:rPr lang="ru-RU" altLang="ru-RU" sz="20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Образовательная программа </a:t>
            </a:r>
          </a:p>
          <a:p>
            <a:pPr algn="ctr"/>
            <a:r>
              <a:rPr lang="ru-RU" altLang="ru-RU" sz="20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дошкольного образовательного учреждения – </a:t>
            </a:r>
          </a:p>
          <a:p>
            <a:pPr algn="ctr"/>
            <a:r>
              <a:rPr lang="ru-RU" alt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локальный нормативный акт, определяющий содержание дошкольного образования в дошкольном образовательном учреждении </a:t>
            </a:r>
            <a:endParaRPr lang="ru-RU" alt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632827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395536" y="764704"/>
            <a:ext cx="8424862" cy="5309146"/>
          </a:xfrm>
          <a:prstGeom prst="rect">
            <a:avLst/>
          </a:prstGeom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ru-RU" alt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Программа</a:t>
            </a:r>
            <a:r>
              <a:rPr lang="ru-RU" alt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pPr algn="ctr">
              <a:lnSpc>
                <a:spcPct val="150000"/>
              </a:lnSpc>
            </a:pPr>
            <a:r>
              <a:rPr lang="ru-RU" alt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направлена на выполнение </a:t>
            </a:r>
          </a:p>
          <a:p>
            <a:pPr algn="ctr">
              <a:lnSpc>
                <a:spcPct val="150000"/>
              </a:lnSpc>
            </a:pPr>
            <a:r>
              <a:rPr lang="ru-RU" altLang="ru-RU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Указов Президента Российской Федерации:</a:t>
            </a:r>
          </a:p>
          <a:p>
            <a:pPr algn="just">
              <a:lnSpc>
                <a:spcPct val="150000"/>
              </a:lnSpc>
              <a:buFont typeface="Wingdings" panose="05000000000000000000" pitchFamily="2" charset="2"/>
              <a:buChar char="ü"/>
            </a:pPr>
            <a:r>
              <a:rPr lang="ru-RU" alt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от 07.05.2018 № 204 «О национальных целях и стратегических задачах развития Российской Федерации на период до 2024 года», </a:t>
            </a:r>
          </a:p>
          <a:p>
            <a:pPr algn="just">
              <a:lnSpc>
                <a:spcPct val="150000"/>
              </a:lnSpc>
              <a:buFont typeface="Wingdings" panose="05000000000000000000" pitchFamily="2" charset="2"/>
              <a:buChar char="ü"/>
            </a:pPr>
            <a:r>
              <a:rPr lang="ru-RU" alt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от 21.07.2020 № 474 «О национальных целях развития Российской Федерации на период до 2030 года», </a:t>
            </a:r>
          </a:p>
          <a:p>
            <a:pPr algn="just">
              <a:lnSpc>
                <a:spcPct val="150000"/>
              </a:lnSpc>
              <a:buFont typeface="Wingdings" panose="05000000000000000000" pitchFamily="2" charset="2"/>
              <a:buChar char="ü"/>
            </a:pPr>
            <a:r>
              <a:rPr lang="ru-RU" alt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от 02.07.2021 № 400 «О Стратегии национальной безопасности Российской Федерации», </a:t>
            </a:r>
          </a:p>
          <a:p>
            <a:pPr algn="just">
              <a:lnSpc>
                <a:spcPct val="150000"/>
              </a:lnSpc>
              <a:buFont typeface="Wingdings" panose="05000000000000000000" pitchFamily="2" charset="2"/>
              <a:buChar char="ü"/>
            </a:pPr>
            <a:r>
              <a:rPr lang="ru-RU" alt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от 09.11.2022 № 809 «Об утверждении Основ государственной политики по сохранению и укреплению традиционных российских духовно-нравственных ценностей»</a:t>
            </a:r>
          </a:p>
        </p:txBody>
      </p:sp>
    </p:spTree>
    <p:extLst>
      <p:ext uri="{BB962C8B-B14F-4D97-AF65-F5344CB8AC3E}">
        <p14:creationId xmlns:p14="http://schemas.microsoft.com/office/powerpoint/2010/main" val="13567996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250827" y="1268413"/>
            <a:ext cx="8353425" cy="4862870"/>
          </a:xfrm>
          <a:prstGeom prst="rect">
            <a:avLst/>
          </a:prstGeom>
        </p:spPr>
        <p:txBody>
          <a:bodyPr>
            <a:spAutoFit/>
          </a:bodyPr>
          <a:lstStyle>
            <a:lvl1pPr marL="457200" indent="342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Aft>
                <a:spcPts val="600"/>
              </a:spcAft>
            </a:pPr>
            <a:r>
              <a:rPr lang="ru-RU" alt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Программа</a:t>
            </a:r>
            <a:r>
              <a:rPr lang="ru-RU" alt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pPr algn="ctr">
              <a:spcAft>
                <a:spcPts val="600"/>
              </a:spcAft>
            </a:pPr>
            <a:r>
              <a:rPr lang="ru-RU" alt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позволяет реализовать:</a:t>
            </a:r>
            <a:endParaRPr lang="ru-RU" altLang="ru-RU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spcAft>
                <a:spcPts val="600"/>
              </a:spcAft>
            </a:pPr>
            <a:r>
              <a:rPr lang="ru-RU" alt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1) обучение и воспитание ребенка дошкольного возраста как гражданина Российской Федерации,  </a:t>
            </a:r>
            <a:r>
              <a:rPr lang="ru-RU" altLang="ru-RU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формирование основ его гражданской и культурной идентичности</a:t>
            </a:r>
            <a:r>
              <a:rPr lang="ru-RU" alt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на соответствующем его возрасту  содержании доступными средствами;</a:t>
            </a:r>
            <a:endParaRPr lang="ru-RU" altLang="ru-RU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spcAft>
                <a:spcPts val="600"/>
              </a:spcAft>
            </a:pPr>
            <a:r>
              <a:rPr lang="ru-RU" alt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2) создание </a:t>
            </a:r>
            <a:r>
              <a:rPr lang="ru-RU" altLang="ru-RU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единого ядра содержания дошкольного образования </a:t>
            </a:r>
            <a:r>
              <a:rPr lang="ru-RU" alt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(далее - ДО), ориентированного на  приобщение детей к традиционным духовно-нравственным и социокультурным ценностям российского народа, воспитание подрастающего поколения как знающего и уважающего историю и  культуру своей семьи, большой и малой Родины;</a:t>
            </a:r>
            <a:endParaRPr lang="ru-RU" altLang="ru-RU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spcAft>
                <a:spcPts val="600"/>
              </a:spcAft>
            </a:pPr>
            <a:r>
              <a:rPr lang="ru-RU" alt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3) </a:t>
            </a:r>
            <a:r>
              <a:rPr lang="ru-RU" altLang="ru-RU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создание единого федерального образовательного пространства воспитания и обучения детей от  рождения до поступления в общеобразовательную организацию</a:t>
            </a:r>
            <a:r>
              <a:rPr lang="ru-RU" alt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обеспечивающего ребенку и его  родителям (законным представителям) равные, качественные условия ДО, вне зависимости от места  проживания.</a:t>
            </a:r>
            <a:endParaRPr lang="ru-RU" altLang="ru-RU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729141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323528" y="1124744"/>
            <a:ext cx="8496944" cy="535531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indent="540385" algn="just">
              <a:tabLst>
                <a:tab pos="90170" algn="l"/>
              </a:tabLst>
            </a:pPr>
            <a:r>
              <a:rPr lang="ru-RU" dirty="0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Цель Программы - </a:t>
            </a: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</a:rPr>
              <a:t>разностороннее развитие ребенка в период дошкольного детства с учетом возрастных и индивидуальных особенностей на основе духовно-нравственных ценностей российского народа, исторических и национально-культурных традиций (п.41.1. ФОП  ДО).</a:t>
            </a:r>
            <a:endParaRPr lang="ru-RU" sz="1100" dirty="0">
              <a:ea typeface="Times New Roman" panose="02020603050405020304" pitchFamily="18" charset="0"/>
            </a:endParaRPr>
          </a:p>
          <a:p>
            <a:pPr indent="540385" algn="just">
              <a:tabLst>
                <a:tab pos="90170" algn="l"/>
              </a:tabLst>
            </a:pPr>
            <a:r>
              <a:rPr lang="ru-RU" dirty="0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Задачи </a:t>
            </a: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</a:rPr>
              <a:t>разработаны </a:t>
            </a:r>
            <a:r>
              <a:rPr lang="ru-RU" dirty="0">
                <a:solidFill>
                  <a:srgbClr val="C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на основе ФГОС ДО (п.1.6. ФГОС ДО), уточнены и расширены в ФОП ДО.</a:t>
            </a:r>
            <a:endParaRPr lang="ru-RU" sz="1100" dirty="0">
              <a:solidFill>
                <a:srgbClr val="C00000"/>
              </a:solidFill>
              <a:ea typeface="Times New Roman" panose="02020603050405020304" pitchFamily="18" charset="0"/>
            </a:endParaRPr>
          </a:p>
          <a:p>
            <a:pPr indent="540385" algn="ctr">
              <a:tabLst>
                <a:tab pos="90170" algn="l"/>
              </a:tabLst>
            </a:pPr>
            <a:r>
              <a:rPr lang="ru-RU" b="1" dirty="0">
                <a:solidFill>
                  <a:srgbClr val="C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Новые задачи </a:t>
            </a: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</a:rPr>
              <a:t>(п.14.2. ФОП ДО)</a:t>
            </a:r>
            <a:endParaRPr lang="ru-RU" sz="1100" dirty="0">
              <a:ea typeface="Times New Roman" panose="02020603050405020304" pitchFamily="18" charset="0"/>
            </a:endParaRPr>
          </a:p>
          <a:p>
            <a:pPr indent="540385" algn="just">
              <a:tabLst>
                <a:tab pos="90170" algn="l"/>
              </a:tabLst>
            </a:pP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</a:rPr>
              <a:t>- обеспечение единых для РФ содержания ДО и планируемых результатов освоения образовательной программы ДО;</a:t>
            </a:r>
            <a:endParaRPr lang="ru-RU" sz="1100" dirty="0">
              <a:ea typeface="Times New Roman" panose="02020603050405020304" pitchFamily="18" charset="0"/>
            </a:endParaRPr>
          </a:p>
          <a:p>
            <a:pPr indent="540385" algn="just">
              <a:tabLst>
                <a:tab pos="90170" algn="l"/>
              </a:tabLst>
            </a:pP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</a:rPr>
              <a:t>- приобщение детей к базовым ценностям российского народа - жизнь, достоинство, права и свободы человека, патриотизм, гражданственность, высокие нравственные идеалы, крепкая семья, созидательный труд, приоритет духовного над материальным, гуманизм, милосердие, справедливость, коллективизм, взаимопомощь и взаимоуважение, историческая память и преемственность поколений, единство народов России; создание условий для формирования ценностного отношения к окружающему миру, становления опыта действий и поступков на основе осмысления ценностей;</a:t>
            </a:r>
            <a:endParaRPr lang="ru-RU" sz="1100" dirty="0">
              <a:ea typeface="Times New Roman" panose="02020603050405020304" pitchFamily="18" charset="0"/>
            </a:endParaRPr>
          </a:p>
          <a:p>
            <a:pPr indent="540385" algn="just">
              <a:tabLst>
                <a:tab pos="90170" algn="l"/>
              </a:tabLst>
            </a:pP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</a:rPr>
              <a:t>- построение (структурирование) содержания образовательной деятельности на основе учета возрастных и индивидуальных особенностей развития.</a:t>
            </a:r>
            <a:endParaRPr lang="ru-RU" sz="1100" dirty="0">
              <a:ea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235602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066802" y="5157790"/>
            <a:ext cx="6913563" cy="646331"/>
          </a:xfrm>
          <a:prstGeom prst="rect">
            <a:avLst/>
          </a:prstGeom>
        </p:spPr>
        <p:txBody>
          <a:bodyPr>
            <a:spAutoFit/>
          </a:bodyPr>
          <a:lstStyle>
            <a:lvl1pPr indent="539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/>
            <a:r>
              <a:rPr lang="ru-RU" alt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Обеспечивает физическое и психическое развитие детей в различных видах деятельности</a:t>
            </a:r>
          </a:p>
        </p:txBody>
      </p:sp>
      <p:graphicFrame>
        <p:nvGraphicFramePr>
          <p:cNvPr id="4" name="Схема 3"/>
          <p:cNvGraphicFramePr/>
          <p:nvPr/>
        </p:nvGraphicFramePr>
        <p:xfrm>
          <a:off x="1475581" y="1785760"/>
          <a:ext cx="6096000" cy="288608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5" name="Прямоугольник 4"/>
          <p:cNvSpPr/>
          <p:nvPr/>
        </p:nvSpPr>
        <p:spPr>
          <a:xfrm>
            <a:off x="3732403" y="1052736"/>
            <a:ext cx="1582356" cy="707886"/>
          </a:xfrm>
          <a:prstGeom prst="rect">
            <a:avLst/>
          </a:prstGeom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/>
            <a:r>
              <a:rPr lang="ru-RU" alt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Программа </a:t>
            </a:r>
          </a:p>
          <a:p>
            <a:pPr algn="ctr"/>
            <a:r>
              <a:rPr lang="ru-RU" altLang="ru-RU" sz="2000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состоит из </a:t>
            </a:r>
            <a:endParaRPr lang="ru-RU" altLang="ru-RU" sz="2000" dirty="0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352419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868362"/>
          </a:xfrm>
        </p:spPr>
        <p:txBody>
          <a:bodyPr>
            <a:normAutofit/>
          </a:bodyPr>
          <a:lstStyle/>
          <a:p>
            <a:pPr algn="ctr"/>
            <a:r>
              <a:rPr lang="ru-RU" altLang="ru-RU" sz="20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Структура ОП ДО</a:t>
            </a:r>
          </a:p>
        </p:txBody>
      </p:sp>
      <p:sp>
        <p:nvSpPr>
          <p:cNvPr id="16387" name="Содержимое 2"/>
          <p:cNvSpPr>
            <a:spLocks noGrp="1"/>
          </p:cNvSpPr>
          <p:nvPr>
            <p:ph idx="1"/>
          </p:nvPr>
        </p:nvSpPr>
        <p:spPr>
          <a:xfrm>
            <a:off x="317769" y="764706"/>
            <a:ext cx="8715375" cy="5200327"/>
          </a:xfrm>
        </p:spPr>
        <p:txBody>
          <a:bodyPr anchor="ctr"/>
          <a:lstStyle/>
          <a:p>
            <a:pPr>
              <a:spcBef>
                <a:spcPct val="0"/>
              </a:spcBef>
              <a:buFont typeface="Symbol" panose="05050102010706020507" pitchFamily="18" charset="2"/>
              <a:buNone/>
            </a:pPr>
            <a:endParaRPr lang="ru-RU" altLang="ru-RU" dirty="0" smtClean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Скругленный прямоугольник 3"/>
          <p:cNvSpPr/>
          <p:nvPr/>
        </p:nvSpPr>
        <p:spPr>
          <a:xfrm>
            <a:off x="285752" y="1285877"/>
            <a:ext cx="3000375" cy="785813"/>
          </a:xfrm>
          <a:prstGeom prst="roundRect">
            <a:avLst/>
          </a:prstGeom>
          <a:solidFill>
            <a:srgbClr val="92D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Скругленный прямоугольник 4"/>
          <p:cNvSpPr/>
          <p:nvPr/>
        </p:nvSpPr>
        <p:spPr>
          <a:xfrm>
            <a:off x="3786188" y="1285875"/>
            <a:ext cx="4786312" cy="1214438"/>
          </a:xfrm>
          <a:prstGeom prst="round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7" name="Скругленный прямоугольник 6"/>
          <p:cNvSpPr/>
          <p:nvPr/>
        </p:nvSpPr>
        <p:spPr>
          <a:xfrm>
            <a:off x="285750" y="2643188"/>
            <a:ext cx="2571750" cy="785812"/>
          </a:xfrm>
          <a:prstGeom prst="roundRect">
            <a:avLst/>
          </a:prstGeom>
          <a:solidFill>
            <a:srgbClr val="92D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6391" name="TextBox 8"/>
          <p:cNvSpPr txBox="1">
            <a:spLocks noChangeArrowheads="1"/>
          </p:cNvSpPr>
          <p:nvPr/>
        </p:nvSpPr>
        <p:spPr bwMode="auto">
          <a:xfrm>
            <a:off x="500063" y="1428750"/>
            <a:ext cx="2857500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/>
            <a:r>
              <a:rPr lang="ru-RU" altLang="ru-RU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Общие положения: 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3786190" y="1357315"/>
            <a:ext cx="4643437" cy="830997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>
              <a:defRPr/>
            </a:pP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Раскрывают назначение ОП ДО</a:t>
            </a:r>
          </a:p>
          <a:p>
            <a:pPr algn="ctr">
              <a:defRPr/>
            </a:pP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статус и особенности ОП, содержание разделов (целевого, содержательного и организационного)</a:t>
            </a:r>
          </a:p>
        </p:txBody>
      </p:sp>
      <p:sp>
        <p:nvSpPr>
          <p:cNvPr id="16393" name="TextBox 10"/>
          <p:cNvSpPr txBox="1">
            <a:spLocks noChangeArrowheads="1"/>
          </p:cNvSpPr>
          <p:nvPr/>
        </p:nvSpPr>
        <p:spPr bwMode="auto">
          <a:xfrm>
            <a:off x="357190" y="2714625"/>
            <a:ext cx="2435225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342900" indent="-342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buFontTx/>
              <a:buAutoNum type="arabicPeriod"/>
            </a:pPr>
            <a:r>
              <a:rPr lang="ru-RU" altLang="ru-RU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Целевой раздел</a:t>
            </a:r>
          </a:p>
        </p:txBody>
      </p:sp>
      <p:sp>
        <p:nvSpPr>
          <p:cNvPr id="12" name="Скругленный прямоугольник 11"/>
          <p:cNvSpPr/>
          <p:nvPr/>
        </p:nvSpPr>
        <p:spPr>
          <a:xfrm>
            <a:off x="71440" y="3643315"/>
            <a:ext cx="3000375" cy="2928937"/>
          </a:xfrm>
          <a:prstGeom prst="round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16395" name="TextBox 12"/>
          <p:cNvSpPr txBox="1">
            <a:spLocks noChangeArrowheads="1"/>
          </p:cNvSpPr>
          <p:nvPr/>
        </p:nvSpPr>
        <p:spPr bwMode="auto">
          <a:xfrm>
            <a:off x="142875" y="3786190"/>
            <a:ext cx="2857500" cy="2308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/>
            <a:r>
              <a:rPr lang="ru-RU" altLang="ru-RU" sz="1600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Содержит: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ru-RU" alt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цели, задачи, принципы ФОП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ru-RU" alt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планируемые результаты освоения ФОП в разные периоды детства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ru-RU" alt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подходы к педагогической диагностике достижения планируемых результатов</a:t>
            </a:r>
          </a:p>
        </p:txBody>
      </p:sp>
      <p:sp>
        <p:nvSpPr>
          <p:cNvPr id="14" name="Скругленный прямоугольник 13"/>
          <p:cNvSpPr/>
          <p:nvPr/>
        </p:nvSpPr>
        <p:spPr>
          <a:xfrm>
            <a:off x="3143250" y="2643188"/>
            <a:ext cx="3143250" cy="785812"/>
          </a:xfrm>
          <a:prstGeom prst="roundRect">
            <a:avLst/>
          </a:prstGeom>
          <a:solidFill>
            <a:srgbClr val="92D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2. Содержательный раздел</a:t>
            </a:r>
          </a:p>
        </p:txBody>
      </p:sp>
      <p:sp>
        <p:nvSpPr>
          <p:cNvPr id="15" name="Скругленный прямоугольник 14"/>
          <p:cNvSpPr/>
          <p:nvPr/>
        </p:nvSpPr>
        <p:spPr>
          <a:xfrm>
            <a:off x="3214690" y="3643315"/>
            <a:ext cx="3214687" cy="2928937"/>
          </a:xfrm>
          <a:prstGeom prst="round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sz="1600" u="sng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Включает:</a:t>
            </a:r>
          </a:p>
          <a:p>
            <a:pPr>
              <a:buFont typeface="Wingdings" pitchFamily="2" charset="2"/>
              <a:buChar char="Ø"/>
              <a:defRPr/>
            </a:pPr>
            <a:r>
              <a:rPr lang="ru-RU" sz="16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задачи и содержание образовательной деятельности по образовательным областям во всех возрастных группах</a:t>
            </a:r>
          </a:p>
          <a:p>
            <a:pPr>
              <a:buFont typeface="Wingdings" pitchFamily="2" charset="2"/>
              <a:buChar char="Ø"/>
              <a:defRPr/>
            </a:pPr>
            <a:r>
              <a:rPr lang="ru-RU" sz="16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направления и задачи КРР</a:t>
            </a:r>
          </a:p>
          <a:p>
            <a:pPr>
              <a:buFont typeface="Wingdings" pitchFamily="2" charset="2"/>
              <a:buChar char="Ø"/>
              <a:defRPr/>
            </a:pPr>
            <a:r>
              <a:rPr lang="ru-RU" sz="1600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рабочую </a:t>
            </a:r>
            <a:r>
              <a:rPr lang="ru-RU" sz="16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программу воспитания</a:t>
            </a:r>
          </a:p>
          <a:p>
            <a:pPr>
              <a:buFont typeface="Wingdings" pitchFamily="2" charset="2"/>
              <a:buChar char="Ø"/>
              <a:defRPr/>
            </a:pPr>
            <a:r>
              <a:rPr lang="ru-RU" sz="16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иные материалы</a:t>
            </a:r>
          </a:p>
          <a:p>
            <a:pPr algn="ctr">
              <a:defRPr/>
            </a:pPr>
            <a:endParaRPr lang="ru-RU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6" name="Скругленный прямоугольник 15"/>
          <p:cNvSpPr/>
          <p:nvPr/>
        </p:nvSpPr>
        <p:spPr>
          <a:xfrm>
            <a:off x="6500813" y="2643188"/>
            <a:ext cx="2500312" cy="785812"/>
          </a:xfrm>
          <a:prstGeom prst="roundRect">
            <a:avLst/>
          </a:prstGeom>
          <a:solidFill>
            <a:srgbClr val="92D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3. Организационный раздел</a:t>
            </a:r>
          </a:p>
        </p:txBody>
      </p:sp>
      <p:sp>
        <p:nvSpPr>
          <p:cNvPr id="17" name="Скругленный прямоугольник 16"/>
          <p:cNvSpPr/>
          <p:nvPr/>
        </p:nvSpPr>
        <p:spPr>
          <a:xfrm>
            <a:off x="6572252" y="3643315"/>
            <a:ext cx="2500313" cy="2928937"/>
          </a:xfrm>
          <a:prstGeom prst="round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16400" name="TextBox 17"/>
          <p:cNvSpPr txBox="1">
            <a:spLocks noChangeArrowheads="1"/>
          </p:cNvSpPr>
          <p:nvPr/>
        </p:nvSpPr>
        <p:spPr bwMode="auto">
          <a:xfrm>
            <a:off x="6572252" y="3714750"/>
            <a:ext cx="2500313" cy="2832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/>
            <a:r>
              <a:rPr lang="ru-RU" altLang="ru-RU" sz="1600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Содержит: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ru-RU" alt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психолого-педагогические, кадровые условия, МТО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ru-RU" alt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примерный режим дня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ru-RU" alt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примерный перечень произведений искусства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ru-RU" alt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примерный календарный план воспитательной работы</a:t>
            </a:r>
          </a:p>
          <a:p>
            <a:endParaRPr lang="ru-RU" alt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761787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/>
          </p:cNvSpPr>
          <p:nvPr/>
        </p:nvSpPr>
        <p:spPr>
          <a:xfrm>
            <a:off x="1577977" y="687390"/>
            <a:ext cx="5554663" cy="320601"/>
          </a:xfrm>
          <a:prstGeom prst="rect">
            <a:avLst/>
          </a:prstGeom>
        </p:spPr>
        <p:txBody>
          <a:bodyPr lIns="0" tIns="12700" rIns="0" bIns="0">
            <a:spAutoFit/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 kern="1200">
                <a:solidFill>
                  <a:srgbClr val="FFFFFF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rgbClr val="FFFFFF"/>
                </a:solidFill>
                <a:latin typeface="Candara" panose="020E0502030303020204" pitchFamily="34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rgbClr val="FFFFFF"/>
                </a:solidFill>
                <a:latin typeface="Candara" panose="020E0502030303020204" pitchFamily="34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rgbClr val="FFFFFF"/>
                </a:solidFill>
                <a:latin typeface="Candara" panose="020E0502030303020204" pitchFamily="34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rgbClr val="FFFFFF"/>
                </a:solidFill>
                <a:latin typeface="Candara" panose="020E0502030303020204" pitchFamily="34" charset="0"/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marL="12700">
              <a:spcBef>
                <a:spcPts val="100"/>
              </a:spcBef>
              <a:defRPr/>
            </a:pPr>
            <a:r>
              <a:rPr lang="ru-RU" sz="2000" b="1" spc="-5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ОП ДО </a:t>
            </a:r>
            <a:r>
              <a:rPr lang="ru-RU" sz="20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включает</a:t>
            </a:r>
          </a:p>
        </p:txBody>
      </p:sp>
      <p:sp>
        <p:nvSpPr>
          <p:cNvPr id="17411" name="object 3"/>
          <p:cNvSpPr>
            <a:spLocks/>
          </p:cNvSpPr>
          <p:nvPr/>
        </p:nvSpPr>
        <p:spPr bwMode="auto">
          <a:xfrm>
            <a:off x="1098550" y="1441450"/>
            <a:ext cx="3429000" cy="1066800"/>
          </a:xfrm>
          <a:custGeom>
            <a:avLst/>
            <a:gdLst>
              <a:gd name="T0" fmla="*/ 6408420 w 6408420"/>
              <a:gd name="T1" fmla="*/ 0 h 1066800"/>
              <a:gd name="T2" fmla="*/ 0 w 6408420"/>
              <a:gd name="T3" fmla="*/ 0 h 1066800"/>
              <a:gd name="T4" fmla="*/ 0 w 6408420"/>
              <a:gd name="T5" fmla="*/ 1066800 h 1066800"/>
              <a:gd name="T6" fmla="*/ 6408420 w 6408420"/>
              <a:gd name="T7" fmla="*/ 1066800 h 1066800"/>
              <a:gd name="T8" fmla="*/ 6408420 w 6408420"/>
              <a:gd name="T9" fmla="*/ 0 h 10668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6408420" h="1066800">
                <a:moveTo>
                  <a:pt x="6408420" y="0"/>
                </a:moveTo>
                <a:lnTo>
                  <a:pt x="0" y="0"/>
                </a:lnTo>
                <a:lnTo>
                  <a:pt x="0" y="1066800"/>
                </a:lnTo>
                <a:lnTo>
                  <a:pt x="6408420" y="1066800"/>
                </a:lnTo>
                <a:lnTo>
                  <a:pt x="6408420" y="0"/>
                </a:lnTo>
                <a:close/>
              </a:path>
            </a:pathLst>
          </a:custGeom>
          <a:solidFill>
            <a:srgbClr val="92D050"/>
          </a:solidFill>
          <a:ln>
            <a:noFill/>
          </a:ln>
        </p:spPr>
        <p:txBody>
          <a:bodyPr lIns="0" tIns="0" rIns="0" bIns="0"/>
          <a:lstStyle/>
          <a:p>
            <a:endParaRPr lang="ru-RU"/>
          </a:p>
        </p:txBody>
      </p:sp>
      <p:sp>
        <p:nvSpPr>
          <p:cNvPr id="17412" name="object 5"/>
          <p:cNvSpPr>
            <a:spLocks/>
          </p:cNvSpPr>
          <p:nvPr/>
        </p:nvSpPr>
        <p:spPr bwMode="auto">
          <a:xfrm>
            <a:off x="1111250" y="2760663"/>
            <a:ext cx="2781300" cy="1066800"/>
          </a:xfrm>
          <a:custGeom>
            <a:avLst/>
            <a:gdLst>
              <a:gd name="T0" fmla="*/ 6336792 w 6337300"/>
              <a:gd name="T1" fmla="*/ 0 h 1066800"/>
              <a:gd name="T2" fmla="*/ 0 w 6337300"/>
              <a:gd name="T3" fmla="*/ 0 h 1066800"/>
              <a:gd name="T4" fmla="*/ 0 w 6337300"/>
              <a:gd name="T5" fmla="*/ 1066800 h 1066800"/>
              <a:gd name="T6" fmla="*/ 6336792 w 6337300"/>
              <a:gd name="T7" fmla="*/ 1066800 h 1066800"/>
              <a:gd name="T8" fmla="*/ 6336792 w 6337300"/>
              <a:gd name="T9" fmla="*/ 0 h 10668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6337300" h="1066800">
                <a:moveTo>
                  <a:pt x="6336792" y="0"/>
                </a:moveTo>
                <a:lnTo>
                  <a:pt x="0" y="0"/>
                </a:lnTo>
                <a:lnTo>
                  <a:pt x="0" y="1066800"/>
                </a:lnTo>
                <a:lnTo>
                  <a:pt x="6336792" y="1066800"/>
                </a:lnTo>
                <a:lnTo>
                  <a:pt x="6336792" y="0"/>
                </a:lnTo>
                <a:close/>
              </a:path>
            </a:pathLst>
          </a:custGeom>
          <a:solidFill>
            <a:srgbClr val="92D050"/>
          </a:solidFill>
          <a:ln>
            <a:noFill/>
          </a:ln>
        </p:spPr>
        <p:txBody>
          <a:bodyPr lIns="0" tIns="0" rIns="0" bIns="0"/>
          <a:lstStyle/>
          <a:p>
            <a:endParaRPr lang="ru-RU"/>
          </a:p>
        </p:txBody>
      </p:sp>
      <p:sp>
        <p:nvSpPr>
          <p:cNvPr id="17413" name="object 7"/>
          <p:cNvSpPr>
            <a:spLocks/>
          </p:cNvSpPr>
          <p:nvPr/>
        </p:nvSpPr>
        <p:spPr bwMode="auto">
          <a:xfrm>
            <a:off x="306390" y="1657350"/>
            <a:ext cx="733425" cy="636588"/>
          </a:xfrm>
          <a:custGeom>
            <a:avLst/>
            <a:gdLst>
              <a:gd name="T0" fmla="*/ 521207 w 978535"/>
              <a:gd name="T1" fmla="*/ 0 h 914400"/>
              <a:gd name="T2" fmla="*/ 521207 w 978535"/>
              <a:gd name="T3" fmla="*/ 228600 h 914400"/>
              <a:gd name="T4" fmla="*/ 0 w 978535"/>
              <a:gd name="T5" fmla="*/ 228600 h 914400"/>
              <a:gd name="T6" fmla="*/ 0 w 978535"/>
              <a:gd name="T7" fmla="*/ 685800 h 914400"/>
              <a:gd name="T8" fmla="*/ 521207 w 978535"/>
              <a:gd name="T9" fmla="*/ 685800 h 914400"/>
              <a:gd name="T10" fmla="*/ 521207 w 978535"/>
              <a:gd name="T11" fmla="*/ 914400 h 914400"/>
              <a:gd name="T12" fmla="*/ 978407 w 978535"/>
              <a:gd name="T13" fmla="*/ 457200 h 914400"/>
              <a:gd name="T14" fmla="*/ 521207 w 978535"/>
              <a:gd name="T15" fmla="*/ 0 h 9144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0" t="0" r="r" b="b"/>
            <a:pathLst>
              <a:path w="978535" h="914400">
                <a:moveTo>
                  <a:pt x="521207" y="0"/>
                </a:moveTo>
                <a:lnTo>
                  <a:pt x="521207" y="228600"/>
                </a:lnTo>
                <a:lnTo>
                  <a:pt x="0" y="228600"/>
                </a:lnTo>
                <a:lnTo>
                  <a:pt x="0" y="685800"/>
                </a:lnTo>
                <a:lnTo>
                  <a:pt x="521207" y="685800"/>
                </a:lnTo>
                <a:lnTo>
                  <a:pt x="521207" y="914400"/>
                </a:lnTo>
                <a:lnTo>
                  <a:pt x="978407" y="457200"/>
                </a:lnTo>
                <a:lnTo>
                  <a:pt x="521207" y="0"/>
                </a:lnTo>
                <a:close/>
              </a:path>
            </a:pathLst>
          </a:custGeom>
          <a:solidFill>
            <a:srgbClr val="1A495D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0" tIns="0" rIns="0" bIns="0"/>
          <a:lstStyle/>
          <a:p>
            <a:endParaRPr lang="ru-RU"/>
          </a:p>
        </p:txBody>
      </p:sp>
      <p:sp>
        <p:nvSpPr>
          <p:cNvPr id="17414" name="object 8"/>
          <p:cNvSpPr>
            <a:spLocks/>
          </p:cNvSpPr>
          <p:nvPr/>
        </p:nvSpPr>
        <p:spPr bwMode="auto">
          <a:xfrm>
            <a:off x="339727" y="2960688"/>
            <a:ext cx="735013" cy="665162"/>
          </a:xfrm>
          <a:custGeom>
            <a:avLst/>
            <a:gdLst>
              <a:gd name="T0" fmla="*/ 521207 w 978535"/>
              <a:gd name="T1" fmla="*/ 0 h 914400"/>
              <a:gd name="T2" fmla="*/ 521207 w 978535"/>
              <a:gd name="T3" fmla="*/ 228600 h 914400"/>
              <a:gd name="T4" fmla="*/ 0 w 978535"/>
              <a:gd name="T5" fmla="*/ 228600 h 914400"/>
              <a:gd name="T6" fmla="*/ 0 w 978535"/>
              <a:gd name="T7" fmla="*/ 685800 h 914400"/>
              <a:gd name="T8" fmla="*/ 521207 w 978535"/>
              <a:gd name="T9" fmla="*/ 685800 h 914400"/>
              <a:gd name="T10" fmla="*/ 521207 w 978535"/>
              <a:gd name="T11" fmla="*/ 914400 h 914400"/>
              <a:gd name="T12" fmla="*/ 978407 w 978535"/>
              <a:gd name="T13" fmla="*/ 457200 h 914400"/>
              <a:gd name="T14" fmla="*/ 521207 w 978535"/>
              <a:gd name="T15" fmla="*/ 0 h 9144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0" t="0" r="r" b="b"/>
            <a:pathLst>
              <a:path w="978535" h="914400">
                <a:moveTo>
                  <a:pt x="521207" y="0"/>
                </a:moveTo>
                <a:lnTo>
                  <a:pt x="521207" y="228600"/>
                </a:lnTo>
                <a:lnTo>
                  <a:pt x="0" y="228600"/>
                </a:lnTo>
                <a:lnTo>
                  <a:pt x="0" y="685800"/>
                </a:lnTo>
                <a:lnTo>
                  <a:pt x="521207" y="685800"/>
                </a:lnTo>
                <a:lnTo>
                  <a:pt x="521207" y="914400"/>
                </a:lnTo>
                <a:lnTo>
                  <a:pt x="978407" y="457200"/>
                </a:lnTo>
                <a:lnTo>
                  <a:pt x="521207" y="0"/>
                </a:lnTo>
                <a:close/>
              </a:path>
            </a:pathLst>
          </a:custGeom>
          <a:solidFill>
            <a:srgbClr val="1A495D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0" tIns="0" rIns="0" bIns="0"/>
          <a:lstStyle/>
          <a:p>
            <a:endParaRPr lang="ru-RU"/>
          </a:p>
        </p:txBody>
      </p:sp>
      <p:sp>
        <p:nvSpPr>
          <p:cNvPr id="7" name="object 4"/>
          <p:cNvSpPr txBox="1"/>
          <p:nvPr/>
        </p:nvSpPr>
        <p:spPr>
          <a:xfrm>
            <a:off x="1271590" y="1600200"/>
            <a:ext cx="3024187" cy="750888"/>
          </a:xfrm>
          <a:prstGeom prst="rect">
            <a:avLst/>
          </a:prstGeom>
        </p:spPr>
        <p:txBody>
          <a:bodyPr lIns="0" tIns="12700" rIns="0" bIns="0">
            <a:spAutoFit/>
          </a:bodyPr>
          <a:lstStyle/>
          <a:p>
            <a:pPr marL="12700" algn="ctr">
              <a:spcBef>
                <a:spcPts val="100"/>
              </a:spcBef>
              <a:defRPr/>
            </a:pPr>
            <a:r>
              <a:rPr sz="2400" spc="-15" dirty="0">
                <a:latin typeface="Times New Roman" panose="02020603050405020304" pitchFamily="18" charset="0"/>
                <a:cs typeface="Times New Roman" panose="02020603050405020304" pitchFamily="18" charset="0"/>
              </a:rPr>
              <a:t>Учебно-методическая</a:t>
            </a:r>
            <a:r>
              <a:rPr sz="2400" spc="1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2400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документация</a:t>
            </a:r>
            <a:endParaRPr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" name="object 6"/>
          <p:cNvSpPr txBox="1"/>
          <p:nvPr/>
        </p:nvSpPr>
        <p:spPr>
          <a:xfrm>
            <a:off x="1230315" y="3017840"/>
            <a:ext cx="2484437" cy="382587"/>
          </a:xfrm>
          <a:prstGeom prst="rect">
            <a:avLst/>
          </a:prstGeom>
        </p:spPr>
        <p:txBody>
          <a:bodyPr lIns="0" tIns="12700" rIns="0" bIns="0">
            <a:spAutoFit/>
          </a:bodyPr>
          <a:lstStyle/>
          <a:p>
            <a:pPr marL="12700" algn="ctr">
              <a:spcBef>
                <a:spcPts val="100"/>
              </a:spcBef>
              <a:defRPr/>
            </a:pPr>
            <a:r>
              <a:rPr sz="2400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Иные</a:t>
            </a:r>
            <a:r>
              <a:rPr sz="2400" spc="-4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2400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компоненты</a:t>
            </a:r>
            <a:endParaRPr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4910140" y="1236663"/>
            <a:ext cx="3933825" cy="1477962"/>
          </a:xfrm>
          <a:prstGeom prst="rect">
            <a:avLst/>
          </a:prstGeom>
          <a:ln>
            <a:solidFill>
              <a:srgbClr val="002060"/>
            </a:solidFill>
          </a:ln>
        </p:spPr>
        <p:txBody>
          <a:bodyPr>
            <a:spAutoFit/>
          </a:bodyPr>
          <a:lstStyle>
            <a:lvl1pPr marL="2857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just">
              <a:buFontTx/>
              <a:buChar char="-"/>
            </a:pPr>
            <a:r>
              <a:rPr lang="ru-RU" altLang="ru-RU" dirty="0">
                <a:latin typeface="Times New Roman" panose="02020603050405020304" pitchFamily="18" charset="0"/>
                <a:ea typeface="SimSun" panose="02010600030101010101" pitchFamily="2" charset="-122"/>
                <a:cs typeface="Mangal"/>
              </a:rPr>
              <a:t>рабочая программа воспитания, </a:t>
            </a:r>
          </a:p>
          <a:p>
            <a:pPr algn="just">
              <a:buFontTx/>
              <a:buChar char="-"/>
            </a:pPr>
            <a:r>
              <a:rPr lang="ru-RU" altLang="ru-RU" dirty="0">
                <a:latin typeface="Times New Roman" panose="02020603050405020304" pitchFamily="18" charset="0"/>
                <a:ea typeface="SimSun" panose="02010600030101010101" pitchFamily="2" charset="-122"/>
                <a:cs typeface="Mangal"/>
              </a:rPr>
              <a:t>примерный  режим и распорядок дня дошкольных групп, </a:t>
            </a:r>
          </a:p>
          <a:p>
            <a:pPr algn="just">
              <a:buFontTx/>
              <a:buChar char="-"/>
            </a:pPr>
            <a:r>
              <a:rPr lang="ru-RU" altLang="ru-RU" dirty="0">
                <a:latin typeface="Times New Roman" panose="02020603050405020304" pitchFamily="18" charset="0"/>
                <a:ea typeface="SimSun" panose="02010600030101010101" pitchFamily="2" charset="-122"/>
                <a:cs typeface="Mangal"/>
              </a:rPr>
              <a:t>календарный план  воспитательной работы. </a:t>
            </a:r>
          </a:p>
        </p:txBody>
      </p:sp>
      <p:sp>
        <p:nvSpPr>
          <p:cNvPr id="17418" name="object 7"/>
          <p:cNvSpPr>
            <a:spLocks/>
          </p:cNvSpPr>
          <p:nvPr/>
        </p:nvSpPr>
        <p:spPr bwMode="auto">
          <a:xfrm>
            <a:off x="4556125" y="1890715"/>
            <a:ext cx="323850" cy="206375"/>
          </a:xfrm>
          <a:custGeom>
            <a:avLst/>
            <a:gdLst>
              <a:gd name="T0" fmla="*/ 521207 w 978535"/>
              <a:gd name="T1" fmla="*/ 0 h 914400"/>
              <a:gd name="T2" fmla="*/ 521207 w 978535"/>
              <a:gd name="T3" fmla="*/ 228600 h 914400"/>
              <a:gd name="T4" fmla="*/ 0 w 978535"/>
              <a:gd name="T5" fmla="*/ 228600 h 914400"/>
              <a:gd name="T6" fmla="*/ 0 w 978535"/>
              <a:gd name="T7" fmla="*/ 685800 h 914400"/>
              <a:gd name="T8" fmla="*/ 521207 w 978535"/>
              <a:gd name="T9" fmla="*/ 685800 h 914400"/>
              <a:gd name="T10" fmla="*/ 521207 w 978535"/>
              <a:gd name="T11" fmla="*/ 914400 h 914400"/>
              <a:gd name="T12" fmla="*/ 978407 w 978535"/>
              <a:gd name="T13" fmla="*/ 457200 h 914400"/>
              <a:gd name="T14" fmla="*/ 521207 w 978535"/>
              <a:gd name="T15" fmla="*/ 0 h 9144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0" t="0" r="r" b="b"/>
            <a:pathLst>
              <a:path w="978535" h="914400">
                <a:moveTo>
                  <a:pt x="521207" y="0"/>
                </a:moveTo>
                <a:lnTo>
                  <a:pt x="521207" y="228600"/>
                </a:lnTo>
                <a:lnTo>
                  <a:pt x="0" y="228600"/>
                </a:lnTo>
                <a:lnTo>
                  <a:pt x="0" y="685800"/>
                </a:lnTo>
                <a:lnTo>
                  <a:pt x="521207" y="685800"/>
                </a:lnTo>
                <a:lnTo>
                  <a:pt x="521207" y="914400"/>
                </a:lnTo>
                <a:lnTo>
                  <a:pt x="978407" y="457200"/>
                </a:lnTo>
                <a:lnTo>
                  <a:pt x="521207" y="0"/>
                </a:lnTo>
                <a:close/>
              </a:path>
            </a:pathLst>
          </a:custGeom>
          <a:solidFill>
            <a:srgbClr val="1A495D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0" tIns="0" rIns="0" bIns="0"/>
          <a:lstStyle/>
          <a:p>
            <a:endParaRPr lang="ru-RU"/>
          </a:p>
        </p:txBody>
      </p:sp>
      <p:sp>
        <p:nvSpPr>
          <p:cNvPr id="17419" name="object 7"/>
          <p:cNvSpPr>
            <a:spLocks/>
          </p:cNvSpPr>
          <p:nvPr/>
        </p:nvSpPr>
        <p:spPr bwMode="auto">
          <a:xfrm>
            <a:off x="3965575" y="3190877"/>
            <a:ext cx="323850" cy="206375"/>
          </a:xfrm>
          <a:custGeom>
            <a:avLst/>
            <a:gdLst>
              <a:gd name="T0" fmla="*/ 521207 w 978535"/>
              <a:gd name="T1" fmla="*/ 0 h 914400"/>
              <a:gd name="T2" fmla="*/ 521207 w 978535"/>
              <a:gd name="T3" fmla="*/ 228600 h 914400"/>
              <a:gd name="T4" fmla="*/ 0 w 978535"/>
              <a:gd name="T5" fmla="*/ 228600 h 914400"/>
              <a:gd name="T6" fmla="*/ 0 w 978535"/>
              <a:gd name="T7" fmla="*/ 685800 h 914400"/>
              <a:gd name="T8" fmla="*/ 521207 w 978535"/>
              <a:gd name="T9" fmla="*/ 685800 h 914400"/>
              <a:gd name="T10" fmla="*/ 521207 w 978535"/>
              <a:gd name="T11" fmla="*/ 914400 h 914400"/>
              <a:gd name="T12" fmla="*/ 978407 w 978535"/>
              <a:gd name="T13" fmla="*/ 457200 h 914400"/>
              <a:gd name="T14" fmla="*/ 521207 w 978535"/>
              <a:gd name="T15" fmla="*/ 0 h 9144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0" t="0" r="r" b="b"/>
            <a:pathLst>
              <a:path w="978535" h="914400">
                <a:moveTo>
                  <a:pt x="521207" y="0"/>
                </a:moveTo>
                <a:lnTo>
                  <a:pt x="521207" y="228600"/>
                </a:lnTo>
                <a:lnTo>
                  <a:pt x="0" y="228600"/>
                </a:lnTo>
                <a:lnTo>
                  <a:pt x="0" y="685800"/>
                </a:lnTo>
                <a:lnTo>
                  <a:pt x="521207" y="685800"/>
                </a:lnTo>
                <a:lnTo>
                  <a:pt x="521207" y="914400"/>
                </a:lnTo>
                <a:lnTo>
                  <a:pt x="978407" y="457200"/>
                </a:lnTo>
                <a:lnTo>
                  <a:pt x="521207" y="0"/>
                </a:lnTo>
                <a:close/>
              </a:path>
            </a:pathLst>
          </a:custGeom>
          <a:solidFill>
            <a:srgbClr val="1A495D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0" tIns="0" rIns="0" bIns="0"/>
          <a:lstStyle/>
          <a:p>
            <a:endParaRPr lang="ru-RU"/>
          </a:p>
        </p:txBody>
      </p:sp>
      <p:sp>
        <p:nvSpPr>
          <p:cNvPr id="13" name="Прямоугольник 12"/>
          <p:cNvSpPr/>
          <p:nvPr/>
        </p:nvSpPr>
        <p:spPr>
          <a:xfrm>
            <a:off x="4384675" y="2855913"/>
            <a:ext cx="4459288" cy="1200150"/>
          </a:xfrm>
          <a:prstGeom prst="rect">
            <a:avLst/>
          </a:prstGeom>
          <a:ln>
            <a:solidFill>
              <a:srgbClr val="002060"/>
            </a:solidFill>
          </a:ln>
        </p:spPr>
        <p:txBody>
          <a:bodyPr>
            <a:spAutoFit/>
          </a:bodyPr>
          <a:lstStyle/>
          <a:p>
            <a:pPr marL="144000">
              <a:buSzPct val="80357"/>
              <a:buFontTx/>
              <a:buChar char="-"/>
              <a:tabLst>
                <a:tab pos="527685" algn="l"/>
                <a:tab pos="528320" algn="l"/>
              </a:tabLst>
              <a:defRPr/>
            </a:pPr>
            <a:r>
              <a:rPr lang="ru-RU" spc="-10" dirty="0">
                <a:latin typeface="Times New Roman" panose="02020603050405020304" pitchFamily="18" charset="0"/>
                <a:ea typeface="Arial Unicode MS" pitchFamily="34" charset="-128"/>
                <a:cs typeface="Times New Roman" panose="02020603050405020304" pitchFamily="18" charset="0"/>
              </a:rPr>
              <a:t> планируемые </a:t>
            </a:r>
            <a:r>
              <a:rPr lang="ru-RU" spc="-30" dirty="0">
                <a:latin typeface="Times New Roman" panose="02020603050405020304" pitchFamily="18" charset="0"/>
                <a:ea typeface="Arial Unicode MS" pitchFamily="34" charset="-128"/>
                <a:cs typeface="Times New Roman" panose="02020603050405020304" pitchFamily="18" charset="0"/>
              </a:rPr>
              <a:t>результаты</a:t>
            </a:r>
            <a:r>
              <a:rPr lang="ru-RU" spc="5" dirty="0">
                <a:latin typeface="Times New Roman" panose="02020603050405020304" pitchFamily="18" charset="0"/>
                <a:ea typeface="Arial Unicode MS" pitchFamily="34" charset="-128"/>
                <a:cs typeface="Times New Roman" panose="02020603050405020304" pitchFamily="18" charset="0"/>
              </a:rPr>
              <a:t> </a:t>
            </a:r>
            <a:r>
              <a:rPr lang="ru-RU" spc="-5" dirty="0">
                <a:latin typeface="Times New Roman" panose="02020603050405020304" pitchFamily="18" charset="0"/>
                <a:ea typeface="Arial Unicode MS" pitchFamily="34" charset="-128"/>
                <a:cs typeface="Times New Roman" panose="02020603050405020304" pitchFamily="18" charset="0"/>
              </a:rPr>
              <a:t>реализации</a:t>
            </a:r>
            <a:r>
              <a:rPr lang="ru-RU" spc="-20" dirty="0">
                <a:latin typeface="Times New Roman" panose="02020603050405020304" pitchFamily="18" charset="0"/>
                <a:ea typeface="Arial Unicode MS" pitchFamily="34" charset="-128"/>
                <a:cs typeface="Times New Roman" panose="02020603050405020304" pitchFamily="18" charset="0"/>
              </a:rPr>
              <a:t> </a:t>
            </a:r>
            <a:r>
              <a:rPr lang="ru-RU" spc="-10" dirty="0">
                <a:latin typeface="Times New Roman" panose="02020603050405020304" pitchFamily="18" charset="0"/>
                <a:ea typeface="Arial Unicode MS" pitchFamily="34" charset="-128"/>
                <a:cs typeface="Times New Roman" panose="02020603050405020304" pitchFamily="18" charset="0"/>
              </a:rPr>
              <a:t>программы,</a:t>
            </a:r>
          </a:p>
          <a:p>
            <a:pPr marL="144000">
              <a:buSzPct val="80357"/>
              <a:buFontTx/>
              <a:buChar char="-"/>
              <a:tabLst>
                <a:tab pos="527685" algn="l"/>
                <a:tab pos="528320" algn="l"/>
              </a:tabLst>
              <a:defRPr/>
            </a:pPr>
            <a:r>
              <a:rPr lang="ru-RU" spc="-10" dirty="0">
                <a:latin typeface="Times New Roman" panose="02020603050405020304" pitchFamily="18" charset="0"/>
                <a:ea typeface="Arial Unicode MS" pitchFamily="34" charset="-128"/>
                <a:cs typeface="Times New Roman" panose="02020603050405020304" pitchFamily="18" charset="0"/>
              </a:rPr>
              <a:t> п</a:t>
            </a:r>
            <a:r>
              <a:rPr lang="ru-RU" spc="-15" dirty="0">
                <a:latin typeface="Times New Roman" panose="02020603050405020304" pitchFamily="18" charset="0"/>
                <a:ea typeface="Arial Unicode MS" pitchFamily="34" charset="-128"/>
                <a:cs typeface="Times New Roman" panose="02020603050405020304" pitchFamily="18" charset="0"/>
              </a:rPr>
              <a:t>едагогическая</a:t>
            </a:r>
            <a:r>
              <a:rPr lang="ru-RU" spc="-10" dirty="0">
                <a:latin typeface="Times New Roman" panose="02020603050405020304" pitchFamily="18" charset="0"/>
                <a:ea typeface="Arial Unicode MS" pitchFamily="34" charset="-128"/>
                <a:cs typeface="Times New Roman" panose="02020603050405020304" pitchFamily="18" charset="0"/>
              </a:rPr>
              <a:t> диагностика</a:t>
            </a:r>
            <a:r>
              <a:rPr lang="ru-RU" spc="-5" dirty="0">
                <a:latin typeface="Times New Roman" panose="02020603050405020304" pitchFamily="18" charset="0"/>
                <a:ea typeface="Arial Unicode MS" pitchFamily="34" charset="-128"/>
                <a:cs typeface="Times New Roman" panose="02020603050405020304" pitchFamily="18" charset="0"/>
              </a:rPr>
              <a:t> </a:t>
            </a:r>
            <a:r>
              <a:rPr lang="ru-RU" spc="-15" dirty="0">
                <a:latin typeface="Times New Roman" panose="02020603050405020304" pitchFamily="18" charset="0"/>
                <a:ea typeface="Arial Unicode MS" pitchFamily="34" charset="-128"/>
                <a:cs typeface="Times New Roman" panose="02020603050405020304" pitchFamily="18" charset="0"/>
              </a:rPr>
              <a:t>достижения</a:t>
            </a:r>
            <a:r>
              <a:rPr lang="ru-RU" spc="25" dirty="0">
                <a:latin typeface="Times New Roman" panose="02020603050405020304" pitchFamily="18" charset="0"/>
                <a:ea typeface="Arial Unicode MS" pitchFamily="34" charset="-128"/>
                <a:cs typeface="Times New Roman" panose="02020603050405020304" pitchFamily="18" charset="0"/>
              </a:rPr>
              <a:t> </a:t>
            </a:r>
            <a:r>
              <a:rPr lang="ru-RU" spc="-10" dirty="0">
                <a:latin typeface="Times New Roman" panose="02020603050405020304" pitchFamily="18" charset="0"/>
                <a:ea typeface="Arial Unicode MS" pitchFamily="34" charset="-128"/>
                <a:cs typeface="Times New Roman" panose="02020603050405020304" pitchFamily="18" charset="0"/>
              </a:rPr>
              <a:t>планируемых</a:t>
            </a:r>
            <a:r>
              <a:rPr lang="ru-RU" spc="15" dirty="0">
                <a:latin typeface="Times New Roman" panose="02020603050405020304" pitchFamily="18" charset="0"/>
                <a:ea typeface="Arial Unicode MS" pitchFamily="34" charset="-128"/>
                <a:cs typeface="Times New Roman" panose="02020603050405020304" pitchFamily="18" charset="0"/>
              </a:rPr>
              <a:t> </a:t>
            </a:r>
            <a:r>
              <a:rPr lang="ru-RU" spc="-30" dirty="0">
                <a:latin typeface="Times New Roman" panose="02020603050405020304" pitchFamily="18" charset="0"/>
                <a:ea typeface="Arial Unicode MS" pitchFamily="34" charset="-128"/>
                <a:cs typeface="Times New Roman" panose="02020603050405020304" pitchFamily="18" charset="0"/>
              </a:rPr>
              <a:t>результатов,</a:t>
            </a:r>
          </a:p>
        </p:txBody>
      </p:sp>
      <p:sp>
        <p:nvSpPr>
          <p:cNvPr id="14" name="Прямоугольник 13"/>
          <p:cNvSpPr/>
          <p:nvPr/>
        </p:nvSpPr>
        <p:spPr>
          <a:xfrm>
            <a:off x="2411413" y="4075115"/>
            <a:ext cx="6445250" cy="2308225"/>
          </a:xfrm>
          <a:prstGeom prst="rect">
            <a:avLst/>
          </a:prstGeom>
          <a:ln>
            <a:solidFill>
              <a:srgbClr val="002060"/>
            </a:solidFill>
          </a:ln>
        </p:spPr>
        <p:txBody>
          <a:bodyPr>
            <a:spAutoFit/>
          </a:bodyPr>
          <a:lstStyle/>
          <a:p>
            <a:pPr>
              <a:buSzPct val="80357"/>
              <a:buFontTx/>
              <a:buChar char="-"/>
              <a:tabLst>
                <a:tab pos="527685" algn="l"/>
                <a:tab pos="528320" algn="l"/>
              </a:tabLst>
              <a:defRPr/>
            </a:pPr>
            <a:r>
              <a:rPr lang="ru-RU" spc="-10" dirty="0">
                <a:latin typeface="Times New Roman" panose="02020603050405020304" pitchFamily="18" charset="0"/>
                <a:ea typeface="Arial Unicode MS" pitchFamily="34" charset="-128"/>
                <a:cs typeface="Times New Roman" panose="02020603050405020304" pitchFamily="18" charset="0"/>
              </a:rPr>
              <a:t> </a:t>
            </a:r>
            <a:r>
              <a:rPr lang="ru-RU" spc="-30" dirty="0">
                <a:latin typeface="Times New Roman" panose="02020603050405020304" pitchFamily="18" charset="0"/>
                <a:ea typeface="Arial Unicode MS" pitchFamily="34" charset="-128"/>
                <a:cs typeface="Times New Roman" panose="02020603050405020304" pitchFamily="18" charset="0"/>
              </a:rPr>
              <a:t>з</a:t>
            </a:r>
            <a:r>
              <a:rPr lang="ru-RU" spc="-5" dirty="0">
                <a:latin typeface="Times New Roman" panose="02020603050405020304" pitchFamily="18" charset="0"/>
                <a:ea typeface="Arial Unicode MS" pitchFamily="34" charset="-128"/>
                <a:cs typeface="Times New Roman" panose="02020603050405020304" pitchFamily="18" charset="0"/>
              </a:rPr>
              <a:t>адачи</a:t>
            </a:r>
            <a:r>
              <a:rPr lang="ru-RU" spc="5" dirty="0">
                <a:latin typeface="Times New Roman" panose="02020603050405020304" pitchFamily="18" charset="0"/>
                <a:ea typeface="Arial Unicode MS" pitchFamily="34" charset="-128"/>
                <a:cs typeface="Times New Roman" panose="02020603050405020304" pitchFamily="18" charset="0"/>
              </a:rPr>
              <a:t> </a:t>
            </a:r>
            <a:r>
              <a:rPr lang="ru-RU" spc="-5" dirty="0">
                <a:latin typeface="Times New Roman" panose="02020603050405020304" pitchFamily="18" charset="0"/>
                <a:ea typeface="Arial Unicode MS" pitchFamily="34" charset="-128"/>
                <a:cs typeface="Times New Roman" panose="02020603050405020304" pitchFamily="18" charset="0"/>
              </a:rPr>
              <a:t>и</a:t>
            </a:r>
            <a:r>
              <a:rPr lang="ru-RU" spc="5" dirty="0">
                <a:latin typeface="Times New Roman" panose="02020603050405020304" pitchFamily="18" charset="0"/>
                <a:ea typeface="Arial Unicode MS" pitchFamily="34" charset="-128"/>
                <a:cs typeface="Times New Roman" panose="02020603050405020304" pitchFamily="18" charset="0"/>
              </a:rPr>
              <a:t> </a:t>
            </a:r>
            <a:r>
              <a:rPr lang="ru-RU" spc="-20" dirty="0">
                <a:latin typeface="Times New Roman" panose="02020603050405020304" pitchFamily="18" charset="0"/>
                <a:ea typeface="Arial Unicode MS" pitchFamily="34" charset="-128"/>
                <a:cs typeface="Times New Roman" panose="02020603050405020304" pitchFamily="18" charset="0"/>
              </a:rPr>
              <a:t>содержание</a:t>
            </a:r>
            <a:r>
              <a:rPr lang="ru-RU" spc="-15" dirty="0">
                <a:latin typeface="Times New Roman" panose="02020603050405020304" pitchFamily="18" charset="0"/>
                <a:ea typeface="Arial Unicode MS" pitchFamily="34" charset="-128"/>
                <a:cs typeface="Times New Roman" panose="02020603050405020304" pitchFamily="18" charset="0"/>
              </a:rPr>
              <a:t> </a:t>
            </a:r>
            <a:r>
              <a:rPr lang="ru-RU" spc="-5" dirty="0">
                <a:latin typeface="Times New Roman" panose="02020603050405020304" pitchFamily="18" charset="0"/>
                <a:ea typeface="Arial Unicode MS" pitchFamily="34" charset="-128"/>
                <a:cs typeface="Times New Roman" panose="02020603050405020304" pitchFamily="18" charset="0"/>
              </a:rPr>
              <a:t>образования</a:t>
            </a:r>
            <a:r>
              <a:rPr lang="ru-RU" spc="10" dirty="0">
                <a:latin typeface="Times New Roman" panose="02020603050405020304" pitchFamily="18" charset="0"/>
                <a:ea typeface="Arial Unicode MS" pitchFamily="34" charset="-128"/>
                <a:cs typeface="Times New Roman" panose="02020603050405020304" pitchFamily="18" charset="0"/>
              </a:rPr>
              <a:t> </a:t>
            </a:r>
            <a:r>
              <a:rPr lang="ru-RU" spc="-10" dirty="0">
                <a:latin typeface="Times New Roman" panose="02020603050405020304" pitchFamily="18" charset="0"/>
                <a:ea typeface="Arial Unicode MS" pitchFamily="34" charset="-128"/>
                <a:cs typeface="Times New Roman" panose="02020603050405020304" pitchFamily="18" charset="0"/>
              </a:rPr>
              <a:t>(обучения</a:t>
            </a:r>
            <a:r>
              <a:rPr lang="ru-RU" spc="15" dirty="0">
                <a:latin typeface="Times New Roman" panose="02020603050405020304" pitchFamily="18" charset="0"/>
                <a:ea typeface="Arial Unicode MS" pitchFamily="34" charset="-128"/>
                <a:cs typeface="Times New Roman" panose="02020603050405020304" pitchFamily="18" charset="0"/>
              </a:rPr>
              <a:t> </a:t>
            </a:r>
            <a:r>
              <a:rPr lang="ru-RU" spc="-5" dirty="0">
                <a:latin typeface="Times New Roman" panose="02020603050405020304" pitchFamily="18" charset="0"/>
                <a:ea typeface="Arial Unicode MS" pitchFamily="34" charset="-128"/>
                <a:cs typeface="Times New Roman" panose="02020603050405020304" pitchFamily="18" charset="0"/>
              </a:rPr>
              <a:t>и</a:t>
            </a:r>
            <a:r>
              <a:rPr lang="ru-RU" spc="5" dirty="0">
                <a:latin typeface="Times New Roman" panose="02020603050405020304" pitchFamily="18" charset="0"/>
                <a:ea typeface="Arial Unicode MS" pitchFamily="34" charset="-128"/>
                <a:cs typeface="Times New Roman" panose="02020603050405020304" pitchFamily="18" charset="0"/>
              </a:rPr>
              <a:t> </a:t>
            </a:r>
            <a:r>
              <a:rPr lang="ru-RU" spc="-5" dirty="0">
                <a:latin typeface="Times New Roman" panose="02020603050405020304" pitchFamily="18" charset="0"/>
                <a:ea typeface="Arial Unicode MS" pitchFamily="34" charset="-128"/>
                <a:cs typeface="Times New Roman" panose="02020603050405020304" pitchFamily="18" charset="0"/>
              </a:rPr>
              <a:t>воспитания)</a:t>
            </a:r>
            <a:r>
              <a:rPr lang="ru-RU" spc="25" dirty="0">
                <a:latin typeface="Times New Roman" panose="02020603050405020304" pitchFamily="18" charset="0"/>
                <a:ea typeface="Arial Unicode MS" pitchFamily="34" charset="-128"/>
                <a:cs typeface="Times New Roman" panose="02020603050405020304" pitchFamily="18" charset="0"/>
              </a:rPr>
              <a:t> </a:t>
            </a:r>
            <a:r>
              <a:rPr lang="ru-RU" spc="-5" dirty="0">
                <a:latin typeface="Times New Roman" panose="02020603050405020304" pitchFamily="18" charset="0"/>
                <a:ea typeface="Arial Unicode MS" pitchFamily="34" charset="-128"/>
                <a:cs typeface="Times New Roman" panose="02020603050405020304" pitchFamily="18" charset="0"/>
              </a:rPr>
              <a:t>по </a:t>
            </a:r>
            <a:r>
              <a:rPr lang="ru-RU" spc="-620" dirty="0">
                <a:latin typeface="Times New Roman" panose="02020603050405020304" pitchFamily="18" charset="0"/>
                <a:ea typeface="Arial Unicode MS" pitchFamily="34" charset="-128"/>
                <a:cs typeface="Times New Roman" panose="02020603050405020304" pitchFamily="18" charset="0"/>
              </a:rPr>
              <a:t> </a:t>
            </a:r>
            <a:r>
              <a:rPr lang="ru-RU" spc="-15" dirty="0">
                <a:latin typeface="Times New Roman" panose="02020603050405020304" pitchFamily="18" charset="0"/>
                <a:ea typeface="Arial Unicode MS" pitchFamily="34" charset="-128"/>
                <a:cs typeface="Times New Roman" panose="02020603050405020304" pitchFamily="18" charset="0"/>
              </a:rPr>
              <a:t>образовательным областям,</a:t>
            </a:r>
          </a:p>
          <a:p>
            <a:pPr>
              <a:buSzPct val="80357"/>
              <a:buFontTx/>
              <a:buChar char="-"/>
              <a:tabLst>
                <a:tab pos="527685" algn="l"/>
                <a:tab pos="528320" algn="l"/>
              </a:tabLst>
              <a:defRPr/>
            </a:pPr>
            <a:r>
              <a:rPr lang="ru-RU" spc="-15" dirty="0">
                <a:latin typeface="Times New Roman" panose="02020603050405020304" pitchFamily="18" charset="0"/>
                <a:ea typeface="Arial Unicode MS" pitchFamily="34" charset="-128"/>
                <a:cs typeface="Times New Roman" panose="02020603050405020304" pitchFamily="18" charset="0"/>
              </a:rPr>
              <a:t> в</a:t>
            </a:r>
            <a:r>
              <a:rPr lang="ru-RU" spc="-5" dirty="0">
                <a:latin typeface="Times New Roman" panose="02020603050405020304" pitchFamily="18" charset="0"/>
                <a:ea typeface="Arial Unicode MS" pitchFamily="34" charset="-128"/>
                <a:cs typeface="Times New Roman" panose="02020603050405020304" pitchFamily="18" charset="0"/>
              </a:rPr>
              <a:t>ариативные</a:t>
            </a:r>
            <a:r>
              <a:rPr lang="ru-RU" dirty="0">
                <a:latin typeface="Times New Roman" panose="02020603050405020304" pitchFamily="18" charset="0"/>
                <a:ea typeface="Arial Unicode MS" pitchFamily="34" charset="-128"/>
                <a:cs typeface="Times New Roman" panose="02020603050405020304" pitchFamily="18" charset="0"/>
              </a:rPr>
              <a:t> </a:t>
            </a:r>
            <a:r>
              <a:rPr lang="ru-RU" spc="-10" dirty="0">
                <a:latin typeface="Times New Roman" panose="02020603050405020304" pitchFamily="18" charset="0"/>
                <a:ea typeface="Arial Unicode MS" pitchFamily="34" charset="-128"/>
                <a:cs typeface="Times New Roman" panose="02020603050405020304" pitchFamily="18" charset="0"/>
              </a:rPr>
              <a:t>формы,</a:t>
            </a:r>
            <a:r>
              <a:rPr lang="ru-RU" spc="30" dirty="0">
                <a:latin typeface="Times New Roman" panose="02020603050405020304" pitchFamily="18" charset="0"/>
                <a:ea typeface="Arial Unicode MS" pitchFamily="34" charset="-128"/>
                <a:cs typeface="Times New Roman" panose="02020603050405020304" pitchFamily="18" charset="0"/>
              </a:rPr>
              <a:t> </a:t>
            </a:r>
            <a:r>
              <a:rPr lang="ru-RU" spc="-5" dirty="0">
                <a:latin typeface="Times New Roman" panose="02020603050405020304" pitchFamily="18" charset="0"/>
                <a:ea typeface="Arial Unicode MS" pitchFamily="34" charset="-128"/>
                <a:cs typeface="Times New Roman" panose="02020603050405020304" pitchFamily="18" charset="0"/>
              </a:rPr>
              <a:t>способы,</a:t>
            </a:r>
            <a:r>
              <a:rPr lang="ru-RU" spc="10" dirty="0">
                <a:latin typeface="Times New Roman" panose="02020603050405020304" pitchFamily="18" charset="0"/>
                <a:ea typeface="Arial Unicode MS" pitchFamily="34" charset="-128"/>
                <a:cs typeface="Times New Roman" panose="02020603050405020304" pitchFamily="18" charset="0"/>
              </a:rPr>
              <a:t> </a:t>
            </a:r>
            <a:r>
              <a:rPr lang="ru-RU" spc="-30" dirty="0">
                <a:latin typeface="Times New Roman" panose="02020603050405020304" pitchFamily="18" charset="0"/>
                <a:ea typeface="Arial Unicode MS" pitchFamily="34" charset="-128"/>
                <a:cs typeface="Times New Roman" panose="02020603050405020304" pitchFamily="18" charset="0"/>
              </a:rPr>
              <a:t>методы</a:t>
            </a:r>
            <a:r>
              <a:rPr lang="ru-RU" spc="5" dirty="0">
                <a:latin typeface="Times New Roman" panose="02020603050405020304" pitchFamily="18" charset="0"/>
                <a:ea typeface="Arial Unicode MS" pitchFamily="34" charset="-128"/>
                <a:cs typeface="Times New Roman" panose="02020603050405020304" pitchFamily="18" charset="0"/>
              </a:rPr>
              <a:t> </a:t>
            </a:r>
            <a:r>
              <a:rPr lang="ru-RU" spc="-5" dirty="0">
                <a:latin typeface="Times New Roman" panose="02020603050405020304" pitchFamily="18" charset="0"/>
                <a:ea typeface="Arial Unicode MS" pitchFamily="34" charset="-128"/>
                <a:cs typeface="Times New Roman" panose="02020603050405020304" pitchFamily="18" charset="0"/>
              </a:rPr>
              <a:t>реализации</a:t>
            </a:r>
            <a:r>
              <a:rPr lang="ru-RU" dirty="0">
                <a:latin typeface="Times New Roman" panose="02020603050405020304" pitchFamily="18" charset="0"/>
                <a:ea typeface="Arial Unicode MS" pitchFamily="34" charset="-128"/>
                <a:cs typeface="Times New Roman" panose="02020603050405020304" pitchFamily="18" charset="0"/>
              </a:rPr>
              <a:t> </a:t>
            </a:r>
            <a:r>
              <a:rPr lang="ru-RU" spc="-5" dirty="0">
                <a:latin typeface="Times New Roman" panose="02020603050405020304" pitchFamily="18" charset="0"/>
                <a:ea typeface="Arial Unicode MS" pitchFamily="34" charset="-128"/>
                <a:cs typeface="Times New Roman" panose="02020603050405020304" pitchFamily="18" charset="0"/>
              </a:rPr>
              <a:t>Программы,</a:t>
            </a:r>
          </a:p>
          <a:p>
            <a:pPr>
              <a:buSzPct val="80357"/>
              <a:buFontTx/>
              <a:buChar char="-"/>
              <a:tabLst>
                <a:tab pos="527685" algn="l"/>
                <a:tab pos="528320" algn="l"/>
              </a:tabLst>
              <a:defRPr/>
            </a:pPr>
            <a:r>
              <a:rPr lang="ru-RU" spc="-5" dirty="0">
                <a:latin typeface="Times New Roman" panose="02020603050405020304" pitchFamily="18" charset="0"/>
                <a:ea typeface="Arial Unicode MS" pitchFamily="34" charset="-128"/>
                <a:cs typeface="Times New Roman" panose="02020603050405020304" pitchFamily="18" charset="0"/>
              </a:rPr>
              <a:t> о</a:t>
            </a:r>
            <a:r>
              <a:rPr lang="ru-RU" spc="-10" dirty="0">
                <a:latin typeface="Times New Roman" panose="02020603050405020304" pitchFamily="18" charset="0"/>
                <a:ea typeface="Arial Unicode MS" pitchFamily="34" charset="-128"/>
                <a:cs typeface="Times New Roman" panose="02020603050405020304" pitchFamily="18" charset="0"/>
              </a:rPr>
              <a:t>собенности образовательной</a:t>
            </a:r>
            <a:r>
              <a:rPr lang="ru-RU" spc="-5" dirty="0">
                <a:latin typeface="Times New Roman" panose="02020603050405020304" pitchFamily="18" charset="0"/>
                <a:ea typeface="Arial Unicode MS" pitchFamily="34" charset="-128"/>
                <a:cs typeface="Times New Roman" panose="02020603050405020304" pitchFamily="18" charset="0"/>
              </a:rPr>
              <a:t> </a:t>
            </a:r>
            <a:r>
              <a:rPr lang="ru-RU" spc="-15" dirty="0">
                <a:latin typeface="Times New Roman" panose="02020603050405020304" pitchFamily="18" charset="0"/>
                <a:ea typeface="Arial Unicode MS" pitchFamily="34" charset="-128"/>
                <a:cs typeface="Times New Roman" panose="02020603050405020304" pitchFamily="18" charset="0"/>
              </a:rPr>
              <a:t>деятельности</a:t>
            </a:r>
            <a:r>
              <a:rPr lang="ru-RU" dirty="0">
                <a:latin typeface="Times New Roman" panose="02020603050405020304" pitchFamily="18" charset="0"/>
                <a:ea typeface="Arial Unicode MS" pitchFamily="34" charset="-128"/>
                <a:cs typeface="Times New Roman" panose="02020603050405020304" pitchFamily="18" charset="0"/>
              </a:rPr>
              <a:t> </a:t>
            </a:r>
            <a:r>
              <a:rPr lang="ru-RU" spc="-5" dirty="0">
                <a:latin typeface="Times New Roman" panose="02020603050405020304" pitchFamily="18" charset="0"/>
                <a:ea typeface="Arial Unicode MS" pitchFamily="34" charset="-128"/>
                <a:cs typeface="Times New Roman" panose="02020603050405020304" pitchFamily="18" charset="0"/>
              </a:rPr>
              <a:t>разных</a:t>
            </a:r>
            <a:r>
              <a:rPr lang="ru-RU" spc="10" dirty="0">
                <a:latin typeface="Times New Roman" panose="02020603050405020304" pitchFamily="18" charset="0"/>
                <a:ea typeface="Arial Unicode MS" pitchFamily="34" charset="-128"/>
                <a:cs typeface="Times New Roman" panose="02020603050405020304" pitchFamily="18" charset="0"/>
              </a:rPr>
              <a:t> </a:t>
            </a:r>
            <a:r>
              <a:rPr lang="ru-RU" spc="-10" dirty="0">
                <a:latin typeface="Times New Roman" panose="02020603050405020304" pitchFamily="18" charset="0"/>
                <a:ea typeface="Arial Unicode MS" pitchFamily="34" charset="-128"/>
                <a:cs typeface="Times New Roman" panose="02020603050405020304" pitchFamily="18" charset="0"/>
              </a:rPr>
              <a:t>видов</a:t>
            </a:r>
            <a:r>
              <a:rPr lang="ru-RU" spc="-5" dirty="0">
                <a:latin typeface="Times New Roman" panose="02020603050405020304" pitchFamily="18" charset="0"/>
                <a:ea typeface="Arial Unicode MS" pitchFamily="34" charset="-128"/>
                <a:cs typeface="Times New Roman" panose="02020603050405020304" pitchFamily="18" charset="0"/>
              </a:rPr>
              <a:t> и </a:t>
            </a:r>
            <a:r>
              <a:rPr lang="ru-RU" spc="-620" dirty="0">
                <a:latin typeface="Times New Roman" panose="02020603050405020304" pitchFamily="18" charset="0"/>
                <a:ea typeface="Arial Unicode MS" pitchFamily="34" charset="-128"/>
                <a:cs typeface="Times New Roman" panose="02020603050405020304" pitchFamily="18" charset="0"/>
              </a:rPr>
              <a:t> </a:t>
            </a:r>
            <a:r>
              <a:rPr lang="ru-RU" spc="-30" dirty="0">
                <a:latin typeface="Times New Roman" panose="02020603050405020304" pitchFamily="18" charset="0"/>
                <a:ea typeface="Arial Unicode MS" pitchFamily="34" charset="-128"/>
                <a:cs typeface="Times New Roman" panose="02020603050405020304" pitchFamily="18" charset="0"/>
              </a:rPr>
              <a:t>культурных </a:t>
            </a:r>
            <a:r>
              <a:rPr lang="ru-RU" spc="-5" dirty="0">
                <a:latin typeface="Times New Roman" panose="02020603050405020304" pitchFamily="18" charset="0"/>
                <a:ea typeface="Arial Unicode MS" pitchFamily="34" charset="-128"/>
                <a:cs typeface="Times New Roman" panose="02020603050405020304" pitchFamily="18" charset="0"/>
              </a:rPr>
              <a:t>практик,</a:t>
            </a:r>
          </a:p>
          <a:p>
            <a:pPr>
              <a:buSzPct val="80357"/>
              <a:buFontTx/>
              <a:buChar char="-"/>
              <a:tabLst>
                <a:tab pos="527685" algn="l"/>
                <a:tab pos="528320" algn="l"/>
              </a:tabLst>
              <a:defRPr/>
            </a:pPr>
            <a:r>
              <a:rPr lang="ru-RU" spc="-5" dirty="0">
                <a:latin typeface="Times New Roman" panose="02020603050405020304" pitchFamily="18" charset="0"/>
                <a:ea typeface="Arial Unicode MS" pitchFamily="34" charset="-128"/>
                <a:cs typeface="Times New Roman" panose="02020603050405020304" pitchFamily="18" charset="0"/>
              </a:rPr>
              <a:t> с</a:t>
            </a:r>
            <a:r>
              <a:rPr lang="ru-RU" spc="-10" dirty="0">
                <a:latin typeface="Times New Roman" panose="02020603050405020304" pitchFamily="18" charset="0"/>
                <a:ea typeface="Arial Unicode MS" pitchFamily="34" charset="-128"/>
                <a:cs typeface="Times New Roman" panose="02020603050405020304" pitchFamily="18" charset="0"/>
              </a:rPr>
              <a:t>пособы</a:t>
            </a:r>
            <a:r>
              <a:rPr lang="ru-RU" spc="10" dirty="0">
                <a:latin typeface="Times New Roman" panose="02020603050405020304" pitchFamily="18" charset="0"/>
                <a:ea typeface="Arial Unicode MS" pitchFamily="34" charset="-128"/>
                <a:cs typeface="Times New Roman" panose="02020603050405020304" pitchFamily="18" charset="0"/>
              </a:rPr>
              <a:t> </a:t>
            </a:r>
            <a:r>
              <a:rPr lang="ru-RU" spc="-5" dirty="0">
                <a:latin typeface="Times New Roman" panose="02020603050405020304" pitchFamily="18" charset="0"/>
                <a:ea typeface="Arial Unicode MS" pitchFamily="34" charset="-128"/>
                <a:cs typeface="Times New Roman" panose="02020603050405020304" pitchFamily="18" charset="0"/>
              </a:rPr>
              <a:t>и</a:t>
            </a:r>
            <a:r>
              <a:rPr lang="ru-RU" spc="10" dirty="0">
                <a:latin typeface="Times New Roman" panose="02020603050405020304" pitchFamily="18" charset="0"/>
                <a:ea typeface="Arial Unicode MS" pitchFamily="34" charset="-128"/>
                <a:cs typeface="Times New Roman" panose="02020603050405020304" pitchFamily="18" charset="0"/>
              </a:rPr>
              <a:t> </a:t>
            </a:r>
            <a:r>
              <a:rPr lang="ru-RU" spc="-10" dirty="0">
                <a:latin typeface="Times New Roman" panose="02020603050405020304" pitchFamily="18" charset="0"/>
                <a:ea typeface="Arial Unicode MS" pitchFamily="34" charset="-128"/>
                <a:cs typeface="Times New Roman" panose="02020603050405020304" pitchFamily="18" charset="0"/>
              </a:rPr>
              <a:t>направления</a:t>
            </a:r>
            <a:r>
              <a:rPr lang="ru-RU" dirty="0">
                <a:latin typeface="Times New Roman" panose="02020603050405020304" pitchFamily="18" charset="0"/>
                <a:ea typeface="Arial Unicode MS" pitchFamily="34" charset="-128"/>
                <a:cs typeface="Times New Roman" panose="02020603050405020304" pitchFamily="18" charset="0"/>
              </a:rPr>
              <a:t> </a:t>
            </a:r>
            <a:r>
              <a:rPr lang="ru-RU" spc="-10" dirty="0">
                <a:latin typeface="Times New Roman" panose="02020603050405020304" pitchFamily="18" charset="0"/>
                <a:ea typeface="Arial Unicode MS" pitchFamily="34" charset="-128"/>
                <a:cs typeface="Times New Roman" panose="02020603050405020304" pitchFamily="18" charset="0"/>
              </a:rPr>
              <a:t>поддержки</a:t>
            </a:r>
            <a:r>
              <a:rPr lang="ru-RU" spc="25" dirty="0">
                <a:latin typeface="Times New Roman" panose="02020603050405020304" pitchFamily="18" charset="0"/>
                <a:ea typeface="Arial Unicode MS" pitchFamily="34" charset="-128"/>
                <a:cs typeface="Times New Roman" panose="02020603050405020304" pitchFamily="18" charset="0"/>
              </a:rPr>
              <a:t> </a:t>
            </a:r>
            <a:r>
              <a:rPr lang="ru-RU" spc="-20" dirty="0">
                <a:latin typeface="Times New Roman" panose="02020603050405020304" pitchFamily="18" charset="0"/>
                <a:ea typeface="Arial Unicode MS" pitchFamily="34" charset="-128"/>
                <a:cs typeface="Times New Roman" panose="02020603050405020304" pitchFamily="18" charset="0"/>
              </a:rPr>
              <a:t>детской</a:t>
            </a:r>
            <a:r>
              <a:rPr lang="ru-RU" spc="15" dirty="0">
                <a:latin typeface="Times New Roman" panose="02020603050405020304" pitchFamily="18" charset="0"/>
                <a:ea typeface="Arial Unicode MS" pitchFamily="34" charset="-128"/>
                <a:cs typeface="Times New Roman" panose="02020603050405020304" pitchFamily="18" charset="0"/>
              </a:rPr>
              <a:t> </a:t>
            </a:r>
            <a:r>
              <a:rPr lang="ru-RU" spc="-10" dirty="0">
                <a:latin typeface="Times New Roman" panose="02020603050405020304" pitchFamily="18" charset="0"/>
                <a:ea typeface="Arial Unicode MS" pitchFamily="34" charset="-128"/>
                <a:cs typeface="Times New Roman" panose="02020603050405020304" pitchFamily="18" charset="0"/>
              </a:rPr>
              <a:t>инициативы,</a:t>
            </a:r>
          </a:p>
          <a:p>
            <a:pPr>
              <a:buSzPct val="80357"/>
              <a:buFontTx/>
              <a:buChar char="-"/>
              <a:tabLst>
                <a:tab pos="527685" algn="l"/>
                <a:tab pos="528320" algn="l"/>
              </a:tabLst>
              <a:defRPr/>
            </a:pPr>
            <a:r>
              <a:rPr lang="ru-RU" spc="-10" dirty="0">
                <a:latin typeface="Times New Roman" panose="02020603050405020304" pitchFamily="18" charset="0"/>
                <a:ea typeface="Arial Unicode MS" pitchFamily="34" charset="-128"/>
                <a:cs typeface="Times New Roman" panose="02020603050405020304" pitchFamily="18" charset="0"/>
              </a:rPr>
              <a:t> особенности взаимодействия </a:t>
            </a:r>
            <a:r>
              <a:rPr lang="ru-RU" spc="-15" dirty="0">
                <a:latin typeface="Times New Roman" panose="02020603050405020304" pitchFamily="18" charset="0"/>
                <a:ea typeface="Arial Unicode MS" pitchFamily="34" charset="-128"/>
                <a:cs typeface="Times New Roman" panose="02020603050405020304" pitchFamily="18" charset="0"/>
              </a:rPr>
              <a:t>педагогического коллектива </a:t>
            </a:r>
            <a:r>
              <a:rPr lang="ru-RU" spc="-5" dirty="0">
                <a:latin typeface="Times New Roman" panose="02020603050405020304" pitchFamily="18" charset="0"/>
                <a:ea typeface="Arial Unicode MS" pitchFamily="34" charset="-128"/>
                <a:cs typeface="Times New Roman" panose="02020603050405020304" pitchFamily="18" charset="0"/>
              </a:rPr>
              <a:t>с </a:t>
            </a:r>
            <a:r>
              <a:rPr lang="ru-RU" spc="-620" dirty="0">
                <a:latin typeface="Times New Roman" panose="02020603050405020304" pitchFamily="18" charset="0"/>
                <a:ea typeface="Arial Unicode MS" pitchFamily="34" charset="-128"/>
                <a:cs typeface="Times New Roman" panose="02020603050405020304" pitchFamily="18" charset="0"/>
              </a:rPr>
              <a:t> </a:t>
            </a:r>
            <a:r>
              <a:rPr lang="ru-RU" spc="-5" dirty="0">
                <a:latin typeface="Times New Roman" panose="02020603050405020304" pitchFamily="18" charset="0"/>
                <a:ea typeface="Arial Unicode MS" pitchFamily="34" charset="-128"/>
                <a:cs typeface="Times New Roman" panose="02020603050405020304" pitchFamily="18" charset="0"/>
              </a:rPr>
              <a:t>семьями</a:t>
            </a:r>
            <a:r>
              <a:rPr lang="ru-RU" spc="-10" dirty="0">
                <a:latin typeface="Times New Roman" panose="02020603050405020304" pitchFamily="18" charset="0"/>
                <a:ea typeface="Arial Unicode MS" pitchFamily="34" charset="-128"/>
                <a:cs typeface="Times New Roman" panose="02020603050405020304" pitchFamily="18" charset="0"/>
              </a:rPr>
              <a:t> обучающихся</a:t>
            </a:r>
            <a:r>
              <a:rPr lang="ru-RU" spc="-30" dirty="0">
                <a:latin typeface="Times New Roman" panose="02020603050405020304" pitchFamily="18" charset="0"/>
                <a:ea typeface="Arial Unicode MS" pitchFamily="34" charset="-128"/>
                <a:cs typeface="Times New Roman" panose="02020603050405020304" pitchFamily="18" charset="0"/>
              </a:rPr>
              <a:t>,</a:t>
            </a:r>
          </a:p>
        </p:txBody>
      </p:sp>
      <p:sp>
        <p:nvSpPr>
          <p:cNvPr id="17422" name="object 7"/>
          <p:cNvSpPr>
            <a:spLocks/>
          </p:cNvSpPr>
          <p:nvPr/>
        </p:nvSpPr>
        <p:spPr bwMode="auto">
          <a:xfrm rot="1687830">
            <a:off x="3633788" y="3848102"/>
            <a:ext cx="323850" cy="206375"/>
          </a:xfrm>
          <a:custGeom>
            <a:avLst/>
            <a:gdLst>
              <a:gd name="T0" fmla="*/ 521207 w 978535"/>
              <a:gd name="T1" fmla="*/ 0 h 914400"/>
              <a:gd name="T2" fmla="*/ 521207 w 978535"/>
              <a:gd name="T3" fmla="*/ 228600 h 914400"/>
              <a:gd name="T4" fmla="*/ 0 w 978535"/>
              <a:gd name="T5" fmla="*/ 228600 h 914400"/>
              <a:gd name="T6" fmla="*/ 0 w 978535"/>
              <a:gd name="T7" fmla="*/ 685800 h 914400"/>
              <a:gd name="T8" fmla="*/ 521207 w 978535"/>
              <a:gd name="T9" fmla="*/ 685800 h 914400"/>
              <a:gd name="T10" fmla="*/ 521207 w 978535"/>
              <a:gd name="T11" fmla="*/ 914400 h 914400"/>
              <a:gd name="T12" fmla="*/ 978407 w 978535"/>
              <a:gd name="T13" fmla="*/ 457200 h 914400"/>
              <a:gd name="T14" fmla="*/ 521207 w 978535"/>
              <a:gd name="T15" fmla="*/ 0 h 9144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0" t="0" r="r" b="b"/>
            <a:pathLst>
              <a:path w="978535" h="914400">
                <a:moveTo>
                  <a:pt x="521207" y="0"/>
                </a:moveTo>
                <a:lnTo>
                  <a:pt x="521207" y="228600"/>
                </a:lnTo>
                <a:lnTo>
                  <a:pt x="0" y="228600"/>
                </a:lnTo>
                <a:lnTo>
                  <a:pt x="0" y="685800"/>
                </a:lnTo>
                <a:lnTo>
                  <a:pt x="521207" y="685800"/>
                </a:lnTo>
                <a:lnTo>
                  <a:pt x="521207" y="914400"/>
                </a:lnTo>
                <a:lnTo>
                  <a:pt x="978407" y="457200"/>
                </a:lnTo>
                <a:lnTo>
                  <a:pt x="521207" y="0"/>
                </a:lnTo>
                <a:close/>
              </a:path>
            </a:pathLst>
          </a:custGeom>
          <a:solidFill>
            <a:srgbClr val="1A495D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0" tIns="0" rIns="0" bIns="0"/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929045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3"/>
          <p:cNvSpPr txBox="1">
            <a:spLocks noChangeArrowheads="1"/>
          </p:cNvSpPr>
          <p:nvPr/>
        </p:nvSpPr>
        <p:spPr bwMode="auto">
          <a:xfrm>
            <a:off x="1187626" y="1916834"/>
            <a:ext cx="7408863" cy="2879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273050" indent="-273050">
              <a:spcBef>
                <a:spcPct val="20000"/>
              </a:spcBef>
              <a:buClr>
                <a:schemeClr val="accent1"/>
              </a:buClr>
              <a:buSzPct val="100000"/>
              <a:buFont typeface="Symbol" panose="05050102010706020507" pitchFamily="18" charset="2"/>
              <a:buChar char=""/>
              <a:defRPr sz="2400">
                <a:solidFill>
                  <a:schemeClr val="tx2"/>
                </a:solidFill>
                <a:latin typeface="Candara" panose="020E0502030303020204" pitchFamily="34" charset="0"/>
              </a:defRPr>
            </a:lvl1pPr>
            <a:lvl2pPr marL="576263" indent="-273050">
              <a:spcBef>
                <a:spcPct val="20000"/>
              </a:spcBef>
              <a:buClr>
                <a:schemeClr val="accent1"/>
              </a:buClr>
              <a:buSzPct val="100000"/>
              <a:buFont typeface="Symbol" panose="05050102010706020507" pitchFamily="18" charset="2"/>
              <a:buChar char=""/>
              <a:defRPr sz="2200">
                <a:solidFill>
                  <a:schemeClr val="tx2"/>
                </a:solidFill>
                <a:latin typeface="Candara" panose="020E0502030303020204" pitchFamily="34" charset="0"/>
              </a:defRPr>
            </a:lvl2pPr>
            <a:lvl3pPr marL="855663" indent="-228600">
              <a:spcBef>
                <a:spcPct val="20000"/>
              </a:spcBef>
              <a:buClr>
                <a:schemeClr val="accent1"/>
              </a:buClr>
              <a:buSzPct val="100000"/>
              <a:buFont typeface="Symbol" panose="05050102010706020507" pitchFamily="18" charset="2"/>
              <a:buChar char=""/>
              <a:defRPr sz="2000">
                <a:solidFill>
                  <a:schemeClr val="tx2"/>
                </a:solidFill>
                <a:latin typeface="Candara" panose="020E0502030303020204" pitchFamily="34" charset="0"/>
              </a:defRPr>
            </a:lvl3pPr>
            <a:lvl4pPr marL="1143000" indent="-228600">
              <a:spcBef>
                <a:spcPct val="20000"/>
              </a:spcBef>
              <a:buClr>
                <a:schemeClr val="accent1"/>
              </a:buClr>
              <a:buSzPct val="100000"/>
              <a:buFont typeface="Symbol" panose="05050102010706020507" pitchFamily="18" charset="2"/>
              <a:buChar char=""/>
              <a:defRPr>
                <a:solidFill>
                  <a:schemeClr val="tx2"/>
                </a:solidFill>
                <a:latin typeface="Candara" panose="020E0502030303020204" pitchFamily="34" charset="0"/>
              </a:defRPr>
            </a:lvl4pPr>
            <a:lvl5pPr marL="1462088" indent="-228600">
              <a:spcBef>
                <a:spcPct val="20000"/>
              </a:spcBef>
              <a:buClr>
                <a:schemeClr val="accent1"/>
              </a:buClr>
              <a:buSzPct val="100000"/>
              <a:buFont typeface="Symbol" panose="05050102010706020507" pitchFamily="18" charset="2"/>
              <a:buChar char=""/>
              <a:defRPr sz="1600">
                <a:solidFill>
                  <a:schemeClr val="tx2"/>
                </a:solidFill>
                <a:latin typeface="Candara" panose="020E0502030303020204" pitchFamily="34" charset="0"/>
              </a:defRPr>
            </a:lvl5pPr>
            <a:lvl6pPr marL="1919288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100000"/>
              <a:buFont typeface="Symbol" panose="05050102010706020507" pitchFamily="18" charset="2"/>
              <a:buChar char=""/>
              <a:defRPr sz="1600">
                <a:solidFill>
                  <a:schemeClr val="tx2"/>
                </a:solidFill>
                <a:latin typeface="Candara" panose="020E0502030303020204" pitchFamily="34" charset="0"/>
              </a:defRPr>
            </a:lvl6pPr>
            <a:lvl7pPr marL="2376488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100000"/>
              <a:buFont typeface="Symbol" panose="05050102010706020507" pitchFamily="18" charset="2"/>
              <a:buChar char=""/>
              <a:defRPr sz="1600">
                <a:solidFill>
                  <a:schemeClr val="tx2"/>
                </a:solidFill>
                <a:latin typeface="Candara" panose="020E0502030303020204" pitchFamily="34" charset="0"/>
              </a:defRPr>
            </a:lvl7pPr>
            <a:lvl8pPr marL="2833688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100000"/>
              <a:buFont typeface="Symbol" panose="05050102010706020507" pitchFamily="18" charset="2"/>
              <a:buChar char=""/>
              <a:defRPr sz="1600">
                <a:solidFill>
                  <a:schemeClr val="tx2"/>
                </a:solidFill>
                <a:latin typeface="Candara" panose="020E0502030303020204" pitchFamily="34" charset="0"/>
              </a:defRPr>
            </a:lvl8pPr>
            <a:lvl9pPr marL="3290888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100000"/>
              <a:buFont typeface="Symbol" panose="05050102010706020507" pitchFamily="18" charset="2"/>
              <a:buChar char=""/>
              <a:defRPr sz="1600">
                <a:solidFill>
                  <a:schemeClr val="tx2"/>
                </a:solidFill>
                <a:latin typeface="Candara" panose="020E0502030303020204" pitchFamily="34" charset="0"/>
              </a:defRPr>
            </a:lvl9pPr>
          </a:lstStyle>
          <a:p>
            <a:pPr algn="ctr" eaLnBrk="1" hangingPunct="1">
              <a:buFont typeface="Symbol" panose="05050102010706020507" pitchFamily="18" charset="2"/>
              <a:buNone/>
            </a:pPr>
            <a:r>
              <a:rPr lang="ru-RU" altLang="ru-RU" sz="2000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Направления обучения и воспитания – </a:t>
            </a:r>
          </a:p>
          <a:p>
            <a:pPr algn="ctr" eaLnBrk="1" hangingPunct="1">
              <a:buFont typeface="Wingdings" panose="05000000000000000000" pitchFamily="2" charset="2"/>
              <a:buNone/>
            </a:pPr>
            <a:r>
              <a:rPr lang="ru-RU" altLang="ru-RU" sz="2000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образовательные области:</a:t>
            </a:r>
            <a:endParaRPr lang="ru-RU" altLang="ru-RU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eaLnBrk="1" hangingPunct="1">
              <a:buClrTx/>
              <a:buFont typeface="Wingdings" panose="05000000000000000000" pitchFamily="2" charset="2"/>
              <a:buChar char="ü"/>
            </a:pPr>
            <a:r>
              <a:rPr lang="ru-RU" altLang="ru-RU" sz="18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«Физическое развитие»</a:t>
            </a:r>
          </a:p>
          <a:p>
            <a:pPr eaLnBrk="1" hangingPunct="1">
              <a:buClrTx/>
              <a:buFont typeface="Wingdings" panose="05000000000000000000" pitchFamily="2" charset="2"/>
              <a:buChar char="ü"/>
            </a:pPr>
            <a:r>
              <a:rPr lang="ru-RU" altLang="ru-RU" sz="18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«Социально – коммуникативное развитие»</a:t>
            </a:r>
          </a:p>
          <a:p>
            <a:pPr eaLnBrk="1" hangingPunct="1">
              <a:buClrTx/>
              <a:buFont typeface="Wingdings" panose="05000000000000000000" pitchFamily="2" charset="2"/>
              <a:buChar char="ü"/>
            </a:pPr>
            <a:r>
              <a:rPr lang="ru-RU" altLang="ru-RU" sz="18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«Познавательное развитие» </a:t>
            </a:r>
          </a:p>
          <a:p>
            <a:pPr eaLnBrk="1" hangingPunct="1">
              <a:buClrTx/>
              <a:buFont typeface="Wingdings" panose="05000000000000000000" pitchFamily="2" charset="2"/>
              <a:buChar char="ü"/>
            </a:pPr>
            <a:r>
              <a:rPr lang="ru-RU" altLang="ru-RU" sz="18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«Речевое развитие»</a:t>
            </a:r>
          </a:p>
          <a:p>
            <a:pPr eaLnBrk="1" hangingPunct="1">
              <a:buClrTx/>
              <a:buFont typeface="Wingdings" panose="05000000000000000000" pitchFamily="2" charset="2"/>
              <a:buChar char="ü"/>
            </a:pPr>
            <a:r>
              <a:rPr lang="ru-RU" altLang="ru-RU" sz="18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«Художественно – эстетическое развитие»</a:t>
            </a:r>
          </a:p>
        </p:txBody>
      </p:sp>
    </p:spTree>
    <p:extLst>
      <p:ext uri="{BB962C8B-B14F-4D97-AF65-F5344CB8AC3E}">
        <p14:creationId xmlns:p14="http://schemas.microsoft.com/office/powerpoint/2010/main" val="7719428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539552" y="4509122"/>
            <a:ext cx="7920880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540385" algn="just">
              <a:tabLst>
                <a:tab pos="90170" algn="l"/>
              </a:tabLst>
            </a:pPr>
            <a:r>
              <a:rPr lang="ru-RU" sz="2000" b="1" dirty="0">
                <a:solidFill>
                  <a:srgbClr val="C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К культурным практикам </a:t>
            </a: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</a:rPr>
              <a:t>относят игровую, продуктивную, познавательно-исследовательскую, коммуникативную практики, чтение художественной литературы (п.24.19. ФОП ДО)</a:t>
            </a:r>
            <a:endParaRPr lang="ru-RU" sz="1200" dirty="0">
              <a:ea typeface="Times New Roman" panose="02020603050405020304" pitchFamily="18" charset="0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395536" y="1628800"/>
            <a:ext cx="8208912" cy="233910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540385" algn="ctr">
              <a:tabLst>
                <a:tab pos="90170" algn="l"/>
              </a:tabLst>
            </a:pPr>
            <a:r>
              <a:rPr lang="ru-RU" sz="2000" b="1" dirty="0">
                <a:solidFill>
                  <a:srgbClr val="C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Образовательная деятельность в ДОУ включает:</a:t>
            </a:r>
            <a:endParaRPr lang="ru-RU" sz="2000" b="1" dirty="0">
              <a:solidFill>
                <a:srgbClr val="C00000"/>
              </a:solidFill>
              <a:ea typeface="Times New Roman" panose="02020603050405020304" pitchFamily="18" charset="0"/>
            </a:endParaRPr>
          </a:p>
          <a:p>
            <a:pPr indent="540385" algn="just">
              <a:tabLst>
                <a:tab pos="90170" algn="l"/>
              </a:tabLst>
            </a:pP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</a:rPr>
              <a:t>образовательную деятельность, осуществляемую в процессе организации различных видов детской деятельности;</a:t>
            </a:r>
            <a:endParaRPr lang="ru-RU" sz="1200" dirty="0">
              <a:ea typeface="Times New Roman" panose="02020603050405020304" pitchFamily="18" charset="0"/>
            </a:endParaRPr>
          </a:p>
          <a:p>
            <a:pPr indent="540385" algn="just">
              <a:tabLst>
                <a:tab pos="90170" algn="l"/>
              </a:tabLst>
            </a:pP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</a:rPr>
              <a:t>образовательную деятельность, осуществляемую в ходе режимных процессов;</a:t>
            </a:r>
            <a:endParaRPr lang="ru-RU" sz="1200" dirty="0">
              <a:ea typeface="Times New Roman" panose="02020603050405020304" pitchFamily="18" charset="0"/>
            </a:endParaRPr>
          </a:p>
          <a:p>
            <a:pPr indent="540385" algn="just">
              <a:tabLst>
                <a:tab pos="90170" algn="l"/>
              </a:tabLst>
            </a:pP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</a:rPr>
              <a:t>самостоятельную деятельность детей;</a:t>
            </a:r>
            <a:endParaRPr lang="ru-RU" sz="1200" dirty="0">
              <a:ea typeface="Times New Roman" panose="02020603050405020304" pitchFamily="18" charset="0"/>
            </a:endParaRPr>
          </a:p>
          <a:p>
            <a:pPr indent="540385" algn="just">
              <a:tabLst>
                <a:tab pos="90170" algn="l"/>
              </a:tabLst>
            </a:pP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</a:rPr>
              <a:t>взаимодействие с семьями детей по реализации образовательной программы ДО (п.24.1. ФОП ДО).</a:t>
            </a:r>
            <a:endParaRPr lang="ru-RU" sz="1200" dirty="0">
              <a:ea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516229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Полилиния 9"/>
          <p:cNvSpPr/>
          <p:nvPr/>
        </p:nvSpPr>
        <p:spPr>
          <a:xfrm>
            <a:off x="3348040" y="4027490"/>
            <a:ext cx="2206625" cy="2206625"/>
          </a:xfrm>
          <a:custGeom>
            <a:avLst/>
            <a:gdLst>
              <a:gd name="connsiteX0" fmla="*/ 0 w 2205262"/>
              <a:gd name="connsiteY0" fmla="*/ 1102631 h 2205262"/>
              <a:gd name="connsiteX1" fmla="*/ 322954 w 2205262"/>
              <a:gd name="connsiteY1" fmla="*/ 322953 h 2205262"/>
              <a:gd name="connsiteX2" fmla="*/ 1102633 w 2205262"/>
              <a:gd name="connsiteY2" fmla="*/ 1 h 2205262"/>
              <a:gd name="connsiteX3" fmla="*/ 1882311 w 2205262"/>
              <a:gd name="connsiteY3" fmla="*/ 322955 h 2205262"/>
              <a:gd name="connsiteX4" fmla="*/ 2205263 w 2205262"/>
              <a:gd name="connsiteY4" fmla="*/ 1102634 h 2205262"/>
              <a:gd name="connsiteX5" fmla="*/ 1882310 w 2205262"/>
              <a:gd name="connsiteY5" fmla="*/ 1882312 h 2205262"/>
              <a:gd name="connsiteX6" fmla="*/ 1102632 w 2205262"/>
              <a:gd name="connsiteY6" fmla="*/ 2205265 h 2205262"/>
              <a:gd name="connsiteX7" fmla="*/ 322954 w 2205262"/>
              <a:gd name="connsiteY7" fmla="*/ 1882311 h 2205262"/>
              <a:gd name="connsiteX8" fmla="*/ 2 w 2205262"/>
              <a:gd name="connsiteY8" fmla="*/ 1102633 h 2205262"/>
              <a:gd name="connsiteX9" fmla="*/ 0 w 2205262"/>
              <a:gd name="connsiteY9" fmla="*/ 1102631 h 22052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2205262" h="2205262">
                <a:moveTo>
                  <a:pt x="0" y="1102631"/>
                </a:moveTo>
                <a:cubicBezTo>
                  <a:pt x="0" y="810195"/>
                  <a:pt x="116170" y="529736"/>
                  <a:pt x="322954" y="322953"/>
                </a:cubicBezTo>
                <a:cubicBezTo>
                  <a:pt x="529738" y="116170"/>
                  <a:pt x="810197" y="0"/>
                  <a:pt x="1102633" y="1"/>
                </a:cubicBezTo>
                <a:cubicBezTo>
                  <a:pt x="1395069" y="1"/>
                  <a:pt x="1675528" y="116171"/>
                  <a:pt x="1882311" y="322955"/>
                </a:cubicBezTo>
                <a:cubicBezTo>
                  <a:pt x="2089094" y="529739"/>
                  <a:pt x="2205264" y="810198"/>
                  <a:pt x="2205263" y="1102634"/>
                </a:cubicBezTo>
                <a:cubicBezTo>
                  <a:pt x="2205263" y="1395070"/>
                  <a:pt x="2089093" y="1675529"/>
                  <a:pt x="1882310" y="1882312"/>
                </a:cubicBezTo>
                <a:cubicBezTo>
                  <a:pt x="1675526" y="2089095"/>
                  <a:pt x="1395068" y="2205265"/>
                  <a:pt x="1102632" y="2205265"/>
                </a:cubicBezTo>
                <a:cubicBezTo>
                  <a:pt x="810196" y="2205265"/>
                  <a:pt x="529737" y="2089095"/>
                  <a:pt x="322954" y="1882311"/>
                </a:cubicBezTo>
                <a:cubicBezTo>
                  <a:pt x="116171" y="1675527"/>
                  <a:pt x="1" y="1395069"/>
                  <a:pt x="2" y="1102633"/>
                </a:cubicBezTo>
                <a:lnTo>
                  <a:pt x="0" y="1102631"/>
                </a:lnTo>
                <a:close/>
              </a:path>
            </a:pathLst>
          </a:custGeom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lIns="335653" tIns="335653" rIns="335653" bIns="335653" spcCol="1270" anchor="ctr"/>
          <a:lstStyle/>
          <a:p>
            <a:pPr algn="ctr" defTabSz="889000">
              <a:lnSpc>
                <a:spcPct val="90000"/>
              </a:lnSpc>
              <a:spcAft>
                <a:spcPct val="35000"/>
              </a:spcAft>
              <a:defRPr/>
            </a:pPr>
            <a:r>
              <a:rPr lang="ru-RU" sz="2000" b="1" dirty="0">
                <a:latin typeface="Arial" pitchFamily="34" charset="0"/>
                <a:cs typeface="Arial" pitchFamily="34" charset="0"/>
              </a:rPr>
              <a:t>Условия реализации Программы </a:t>
            </a:r>
          </a:p>
        </p:txBody>
      </p:sp>
      <p:grpSp>
        <p:nvGrpSpPr>
          <p:cNvPr id="2" name="Группа 24"/>
          <p:cNvGrpSpPr>
            <a:grpSpLocks/>
          </p:cNvGrpSpPr>
          <p:nvPr/>
        </p:nvGrpSpPr>
        <p:grpSpPr bwMode="auto">
          <a:xfrm>
            <a:off x="5659438" y="3789365"/>
            <a:ext cx="3232150" cy="2179637"/>
            <a:chOff x="5660061" y="3789040"/>
            <a:chExt cx="3232219" cy="2179673"/>
          </a:xfrm>
        </p:grpSpPr>
        <p:sp>
          <p:nvSpPr>
            <p:cNvPr id="19" name="Стрелка влево 18"/>
            <p:cNvSpPr/>
            <p:nvPr/>
          </p:nvSpPr>
          <p:spPr>
            <a:xfrm>
              <a:off x="5660061" y="4816169"/>
              <a:ext cx="1820901" cy="628660"/>
            </a:xfrm>
            <a:prstGeom prst="leftArrow">
              <a:avLst>
                <a:gd name="adj1" fmla="val 60000"/>
                <a:gd name="adj2" fmla="val 50000"/>
              </a:avLst>
            </a:prstGeom>
            <a:solidFill>
              <a:schemeClr val="bg1">
                <a:lumMod val="65000"/>
              </a:schemeClr>
            </a:solidFill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</p:spPr>
          <p:style>
            <a:lnRef idx="0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rgbClr r="0" g="0" b="0"/>
            </a:effectRef>
            <a:fontRef idx="minor">
              <a:schemeClr val="lt1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20" name="Полилиния 19"/>
            <p:cNvSpPr/>
            <p:nvPr/>
          </p:nvSpPr>
          <p:spPr>
            <a:xfrm>
              <a:off x="6191884" y="4292285"/>
              <a:ext cx="2578155" cy="1676428"/>
            </a:xfrm>
            <a:custGeom>
              <a:avLst/>
              <a:gdLst>
                <a:gd name="connsiteX0" fmla="*/ 0 w 2577163"/>
                <a:gd name="connsiteY0" fmla="*/ 167600 h 1675999"/>
                <a:gd name="connsiteX1" fmla="*/ 49089 w 2577163"/>
                <a:gd name="connsiteY1" fmla="*/ 49089 h 1675999"/>
                <a:gd name="connsiteX2" fmla="*/ 167600 w 2577163"/>
                <a:gd name="connsiteY2" fmla="*/ 0 h 1675999"/>
                <a:gd name="connsiteX3" fmla="*/ 2409563 w 2577163"/>
                <a:gd name="connsiteY3" fmla="*/ 0 h 1675999"/>
                <a:gd name="connsiteX4" fmla="*/ 2528074 w 2577163"/>
                <a:gd name="connsiteY4" fmla="*/ 49089 h 1675999"/>
                <a:gd name="connsiteX5" fmla="*/ 2577163 w 2577163"/>
                <a:gd name="connsiteY5" fmla="*/ 167600 h 1675999"/>
                <a:gd name="connsiteX6" fmla="*/ 2577163 w 2577163"/>
                <a:gd name="connsiteY6" fmla="*/ 1508399 h 1675999"/>
                <a:gd name="connsiteX7" fmla="*/ 2528074 w 2577163"/>
                <a:gd name="connsiteY7" fmla="*/ 1626910 h 1675999"/>
                <a:gd name="connsiteX8" fmla="*/ 2409563 w 2577163"/>
                <a:gd name="connsiteY8" fmla="*/ 1675999 h 1675999"/>
                <a:gd name="connsiteX9" fmla="*/ 167600 w 2577163"/>
                <a:gd name="connsiteY9" fmla="*/ 1675999 h 1675999"/>
                <a:gd name="connsiteX10" fmla="*/ 49089 w 2577163"/>
                <a:gd name="connsiteY10" fmla="*/ 1626910 h 1675999"/>
                <a:gd name="connsiteX11" fmla="*/ 0 w 2577163"/>
                <a:gd name="connsiteY11" fmla="*/ 1508399 h 1675999"/>
                <a:gd name="connsiteX12" fmla="*/ 0 w 2577163"/>
                <a:gd name="connsiteY12" fmla="*/ 167600 h 16759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2577163" h="1675999">
                  <a:moveTo>
                    <a:pt x="0" y="167600"/>
                  </a:moveTo>
                  <a:cubicBezTo>
                    <a:pt x="0" y="123150"/>
                    <a:pt x="17658" y="80520"/>
                    <a:pt x="49089" y="49089"/>
                  </a:cubicBezTo>
                  <a:cubicBezTo>
                    <a:pt x="80520" y="17658"/>
                    <a:pt x="123150" y="0"/>
                    <a:pt x="167600" y="0"/>
                  </a:cubicBezTo>
                  <a:lnTo>
                    <a:pt x="2409563" y="0"/>
                  </a:lnTo>
                  <a:cubicBezTo>
                    <a:pt x="2454013" y="0"/>
                    <a:pt x="2496643" y="17658"/>
                    <a:pt x="2528074" y="49089"/>
                  </a:cubicBezTo>
                  <a:cubicBezTo>
                    <a:pt x="2559505" y="80520"/>
                    <a:pt x="2577163" y="123150"/>
                    <a:pt x="2577163" y="167600"/>
                  </a:cubicBezTo>
                  <a:lnTo>
                    <a:pt x="2577163" y="1508399"/>
                  </a:lnTo>
                  <a:cubicBezTo>
                    <a:pt x="2577163" y="1552849"/>
                    <a:pt x="2559505" y="1595479"/>
                    <a:pt x="2528074" y="1626910"/>
                  </a:cubicBezTo>
                  <a:cubicBezTo>
                    <a:pt x="2496643" y="1658341"/>
                    <a:pt x="2454013" y="1675999"/>
                    <a:pt x="2409563" y="1675999"/>
                  </a:cubicBezTo>
                  <a:lnTo>
                    <a:pt x="167600" y="1675999"/>
                  </a:lnTo>
                  <a:cubicBezTo>
                    <a:pt x="123150" y="1675999"/>
                    <a:pt x="80520" y="1658341"/>
                    <a:pt x="49089" y="1626910"/>
                  </a:cubicBezTo>
                  <a:cubicBezTo>
                    <a:pt x="17658" y="1595479"/>
                    <a:pt x="0" y="1552849"/>
                    <a:pt x="0" y="1508399"/>
                  </a:cubicBezTo>
                  <a:lnTo>
                    <a:pt x="0" y="167600"/>
                  </a:lnTo>
                  <a:close/>
                </a:path>
              </a:pathLst>
            </a:custGeom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6">
                <a:hueOff val="0"/>
                <a:satOff val="0"/>
                <a:lumOff val="0"/>
                <a:alphaOff val="0"/>
              </a:schemeClr>
            </a:fillRef>
            <a:effectRef idx="0">
              <a:schemeClr val="accent6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lIns="79568" tIns="79568" rIns="79568" bIns="79568" spcCol="1270" anchor="b"/>
            <a:lstStyle/>
            <a:p>
              <a:pPr defTabSz="711200">
                <a:lnSpc>
                  <a:spcPct val="90000"/>
                </a:lnSpc>
                <a:defRPr/>
              </a:pPr>
              <a:r>
                <a:rPr lang="ru-RU" sz="1600" b="1" dirty="0">
                  <a:latin typeface="Arial" pitchFamily="34" charset="0"/>
                  <a:cs typeface="Arial" pitchFamily="34" charset="0"/>
                </a:rPr>
                <a:t>развивающая </a:t>
              </a:r>
              <a:r>
                <a:rPr lang="ru-RU" sz="1600" b="1" dirty="0" err="1">
                  <a:latin typeface="Arial" pitchFamily="34" charset="0"/>
                  <a:cs typeface="Arial" pitchFamily="34" charset="0"/>
                </a:rPr>
                <a:t>предметно-простран-ственная</a:t>
              </a:r>
              <a:r>
                <a:rPr lang="ru-RU" sz="1600" b="1" dirty="0">
                  <a:latin typeface="Arial" pitchFamily="34" charset="0"/>
                  <a:cs typeface="Arial" pitchFamily="34" charset="0"/>
                </a:rPr>
                <a:t> среда</a:t>
              </a:r>
            </a:p>
          </p:txBody>
        </p:sp>
        <p:pic>
          <p:nvPicPr>
            <p:cNvPr id="1026" name="Picture 2" descr="D:\ПРОСВЕЩЕНИЕ\Картинки разные\Детские_помещения\01.jpg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7092280" y="3789040"/>
              <a:ext cx="1800000" cy="1355960"/>
            </a:xfrm>
            <a:prstGeom prst="roundRect">
              <a:avLst/>
            </a:prstGeom>
            <a:noFill/>
            <a:ln>
              <a:noFill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</p:pic>
      </p:grpSp>
      <p:grpSp>
        <p:nvGrpSpPr>
          <p:cNvPr id="3" name="Группа 23"/>
          <p:cNvGrpSpPr>
            <a:grpSpLocks/>
          </p:cNvGrpSpPr>
          <p:nvPr/>
        </p:nvGrpSpPr>
        <p:grpSpPr bwMode="auto">
          <a:xfrm>
            <a:off x="5018088" y="1628777"/>
            <a:ext cx="2938462" cy="2239963"/>
            <a:chOff x="5018814" y="1628800"/>
            <a:chExt cx="2937362" cy="2240552"/>
          </a:xfrm>
        </p:grpSpPr>
        <p:sp>
          <p:nvSpPr>
            <p:cNvPr id="17" name="Стрелка влево 16"/>
            <p:cNvSpPr/>
            <p:nvPr/>
          </p:nvSpPr>
          <p:spPr>
            <a:xfrm rot="18900000">
              <a:off x="5018814" y="3240537"/>
              <a:ext cx="2016957" cy="628815"/>
            </a:xfrm>
            <a:prstGeom prst="leftArrow">
              <a:avLst>
                <a:gd name="adj1" fmla="val 60000"/>
                <a:gd name="adj2" fmla="val 50000"/>
              </a:avLst>
            </a:prstGeom>
            <a:solidFill>
              <a:schemeClr val="bg1">
                <a:lumMod val="65000"/>
              </a:schemeClr>
            </a:solidFill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</p:spPr>
          <p:style>
            <a:lnRef idx="0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rgbClr r="0" g="0" b="0"/>
            </a:effectRef>
            <a:fontRef idx="minor">
              <a:schemeClr val="lt1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18" name="Полилиния 17"/>
            <p:cNvSpPr/>
            <p:nvPr/>
          </p:nvSpPr>
          <p:spPr>
            <a:xfrm>
              <a:off x="5693248" y="2003549"/>
              <a:ext cx="2094716" cy="1676841"/>
            </a:xfrm>
            <a:custGeom>
              <a:avLst/>
              <a:gdLst>
                <a:gd name="connsiteX0" fmla="*/ 0 w 2094999"/>
                <a:gd name="connsiteY0" fmla="*/ 167600 h 1675999"/>
                <a:gd name="connsiteX1" fmla="*/ 49089 w 2094999"/>
                <a:gd name="connsiteY1" fmla="*/ 49089 h 1675999"/>
                <a:gd name="connsiteX2" fmla="*/ 167600 w 2094999"/>
                <a:gd name="connsiteY2" fmla="*/ 0 h 1675999"/>
                <a:gd name="connsiteX3" fmla="*/ 1927399 w 2094999"/>
                <a:gd name="connsiteY3" fmla="*/ 0 h 1675999"/>
                <a:gd name="connsiteX4" fmla="*/ 2045910 w 2094999"/>
                <a:gd name="connsiteY4" fmla="*/ 49089 h 1675999"/>
                <a:gd name="connsiteX5" fmla="*/ 2094999 w 2094999"/>
                <a:gd name="connsiteY5" fmla="*/ 167600 h 1675999"/>
                <a:gd name="connsiteX6" fmla="*/ 2094999 w 2094999"/>
                <a:gd name="connsiteY6" fmla="*/ 1508399 h 1675999"/>
                <a:gd name="connsiteX7" fmla="*/ 2045910 w 2094999"/>
                <a:gd name="connsiteY7" fmla="*/ 1626910 h 1675999"/>
                <a:gd name="connsiteX8" fmla="*/ 1927399 w 2094999"/>
                <a:gd name="connsiteY8" fmla="*/ 1675999 h 1675999"/>
                <a:gd name="connsiteX9" fmla="*/ 167600 w 2094999"/>
                <a:gd name="connsiteY9" fmla="*/ 1675999 h 1675999"/>
                <a:gd name="connsiteX10" fmla="*/ 49089 w 2094999"/>
                <a:gd name="connsiteY10" fmla="*/ 1626910 h 1675999"/>
                <a:gd name="connsiteX11" fmla="*/ 0 w 2094999"/>
                <a:gd name="connsiteY11" fmla="*/ 1508399 h 1675999"/>
                <a:gd name="connsiteX12" fmla="*/ 0 w 2094999"/>
                <a:gd name="connsiteY12" fmla="*/ 167600 h 16759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2094999" h="1675999">
                  <a:moveTo>
                    <a:pt x="0" y="167600"/>
                  </a:moveTo>
                  <a:cubicBezTo>
                    <a:pt x="0" y="123150"/>
                    <a:pt x="17658" y="80520"/>
                    <a:pt x="49089" y="49089"/>
                  </a:cubicBezTo>
                  <a:cubicBezTo>
                    <a:pt x="80520" y="17658"/>
                    <a:pt x="123150" y="0"/>
                    <a:pt x="167600" y="0"/>
                  </a:cubicBezTo>
                  <a:lnTo>
                    <a:pt x="1927399" y="0"/>
                  </a:lnTo>
                  <a:cubicBezTo>
                    <a:pt x="1971849" y="0"/>
                    <a:pt x="2014479" y="17658"/>
                    <a:pt x="2045910" y="49089"/>
                  </a:cubicBezTo>
                  <a:cubicBezTo>
                    <a:pt x="2077341" y="80520"/>
                    <a:pt x="2094999" y="123150"/>
                    <a:pt x="2094999" y="167600"/>
                  </a:cubicBezTo>
                  <a:lnTo>
                    <a:pt x="2094999" y="1508399"/>
                  </a:lnTo>
                  <a:cubicBezTo>
                    <a:pt x="2094999" y="1552849"/>
                    <a:pt x="2077341" y="1595479"/>
                    <a:pt x="2045910" y="1626910"/>
                  </a:cubicBezTo>
                  <a:cubicBezTo>
                    <a:pt x="2014479" y="1658341"/>
                    <a:pt x="1971849" y="1675999"/>
                    <a:pt x="1927399" y="1675999"/>
                  </a:cubicBezTo>
                  <a:lnTo>
                    <a:pt x="167600" y="1675999"/>
                  </a:lnTo>
                  <a:cubicBezTo>
                    <a:pt x="123150" y="1675999"/>
                    <a:pt x="80520" y="1658341"/>
                    <a:pt x="49089" y="1626910"/>
                  </a:cubicBezTo>
                  <a:cubicBezTo>
                    <a:pt x="17658" y="1595479"/>
                    <a:pt x="0" y="1552849"/>
                    <a:pt x="0" y="1508399"/>
                  </a:cubicBezTo>
                  <a:lnTo>
                    <a:pt x="0" y="167600"/>
                  </a:lnTo>
                  <a:close/>
                </a:path>
              </a:pathLst>
            </a:custGeom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5">
                <a:hueOff val="0"/>
                <a:satOff val="0"/>
                <a:lumOff val="0"/>
                <a:alphaOff val="0"/>
              </a:schemeClr>
            </a:fillRef>
            <a:effectRef idx="0">
              <a:schemeClr val="accent5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lIns="83378" tIns="83378" rIns="83378" bIns="83378" spcCol="1270" anchor="b"/>
            <a:lstStyle/>
            <a:p>
              <a:pPr defTabSz="800100">
                <a:lnSpc>
                  <a:spcPct val="90000"/>
                </a:lnSpc>
                <a:spcAft>
                  <a:spcPct val="35000"/>
                </a:spcAft>
                <a:defRPr/>
              </a:pPr>
              <a:r>
                <a:rPr lang="ru-RU" b="1" dirty="0">
                  <a:latin typeface="Arial" pitchFamily="34" charset="0"/>
                  <a:cs typeface="Arial" pitchFamily="34" charset="0"/>
                </a:rPr>
                <a:t>финансовые</a:t>
              </a:r>
            </a:p>
          </p:txBody>
        </p:sp>
        <p:pic>
          <p:nvPicPr>
            <p:cNvPr id="1028" name="Picture 4" descr="http://www.bolshoyvopros.ru/files/users/images/63/7f/637fdf6934b8d6902d9d87626df981f5.jpg"/>
            <p:cNvPicPr>
              <a:picLocks noChangeAspect="1" noChangeArrowheads="1"/>
            </p:cNvPicPr>
            <p:nvPr/>
          </p:nvPicPr>
          <p:blipFill>
            <a:blip r:embed="rId4" cstate="print"/>
            <a:srcRect l="2144" t="-150" r="4688" b="5731"/>
            <a:stretch>
              <a:fillRect/>
            </a:stretch>
          </p:blipFill>
          <p:spPr bwMode="auto">
            <a:xfrm>
              <a:off x="6156176" y="1628800"/>
              <a:ext cx="1800000" cy="1368152"/>
            </a:xfrm>
            <a:prstGeom prst="roundRect">
              <a:avLst/>
            </a:prstGeom>
            <a:noFill/>
            <a:ln>
              <a:noFill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</p:pic>
      </p:grpSp>
      <p:grpSp>
        <p:nvGrpSpPr>
          <p:cNvPr id="5" name="Группа 22"/>
          <p:cNvGrpSpPr>
            <a:grpSpLocks/>
          </p:cNvGrpSpPr>
          <p:nvPr/>
        </p:nvGrpSpPr>
        <p:grpSpPr bwMode="auto">
          <a:xfrm>
            <a:off x="3403600" y="981075"/>
            <a:ext cx="2095500" cy="2947988"/>
            <a:chOff x="3403959" y="980728"/>
            <a:chExt cx="2094999" cy="2948497"/>
          </a:xfrm>
        </p:grpSpPr>
        <p:sp>
          <p:nvSpPr>
            <p:cNvPr id="15" name="Стрелка влево 14"/>
            <p:cNvSpPr/>
            <p:nvPr/>
          </p:nvSpPr>
          <p:spPr>
            <a:xfrm rot="16200000">
              <a:off x="3601999" y="2765517"/>
              <a:ext cx="1698918" cy="628500"/>
            </a:xfrm>
            <a:prstGeom prst="leftArrow">
              <a:avLst>
                <a:gd name="adj1" fmla="val 60000"/>
                <a:gd name="adj2" fmla="val 50000"/>
              </a:avLst>
            </a:prstGeom>
            <a:solidFill>
              <a:schemeClr val="bg1">
                <a:lumMod val="65000"/>
              </a:schemeClr>
            </a:solidFill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</p:spPr>
          <p:style>
            <a:lnRef idx="0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rgbClr r="0" g="0" b="0"/>
            </a:effectRef>
            <a:fontRef idx="minor">
              <a:schemeClr val="lt1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16" name="Полилиния 15"/>
            <p:cNvSpPr/>
            <p:nvPr/>
          </p:nvSpPr>
          <p:spPr>
            <a:xfrm>
              <a:off x="3403959" y="1391962"/>
              <a:ext cx="2094999" cy="1676689"/>
            </a:xfrm>
            <a:custGeom>
              <a:avLst/>
              <a:gdLst>
                <a:gd name="connsiteX0" fmla="*/ 0 w 2094999"/>
                <a:gd name="connsiteY0" fmla="*/ 167600 h 1675999"/>
                <a:gd name="connsiteX1" fmla="*/ 49089 w 2094999"/>
                <a:gd name="connsiteY1" fmla="*/ 49089 h 1675999"/>
                <a:gd name="connsiteX2" fmla="*/ 167600 w 2094999"/>
                <a:gd name="connsiteY2" fmla="*/ 0 h 1675999"/>
                <a:gd name="connsiteX3" fmla="*/ 1927399 w 2094999"/>
                <a:gd name="connsiteY3" fmla="*/ 0 h 1675999"/>
                <a:gd name="connsiteX4" fmla="*/ 2045910 w 2094999"/>
                <a:gd name="connsiteY4" fmla="*/ 49089 h 1675999"/>
                <a:gd name="connsiteX5" fmla="*/ 2094999 w 2094999"/>
                <a:gd name="connsiteY5" fmla="*/ 167600 h 1675999"/>
                <a:gd name="connsiteX6" fmla="*/ 2094999 w 2094999"/>
                <a:gd name="connsiteY6" fmla="*/ 1508399 h 1675999"/>
                <a:gd name="connsiteX7" fmla="*/ 2045910 w 2094999"/>
                <a:gd name="connsiteY7" fmla="*/ 1626910 h 1675999"/>
                <a:gd name="connsiteX8" fmla="*/ 1927399 w 2094999"/>
                <a:gd name="connsiteY8" fmla="*/ 1675999 h 1675999"/>
                <a:gd name="connsiteX9" fmla="*/ 167600 w 2094999"/>
                <a:gd name="connsiteY9" fmla="*/ 1675999 h 1675999"/>
                <a:gd name="connsiteX10" fmla="*/ 49089 w 2094999"/>
                <a:gd name="connsiteY10" fmla="*/ 1626910 h 1675999"/>
                <a:gd name="connsiteX11" fmla="*/ 0 w 2094999"/>
                <a:gd name="connsiteY11" fmla="*/ 1508399 h 1675999"/>
                <a:gd name="connsiteX12" fmla="*/ 0 w 2094999"/>
                <a:gd name="connsiteY12" fmla="*/ 167600 h 16759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2094999" h="1675999">
                  <a:moveTo>
                    <a:pt x="0" y="167600"/>
                  </a:moveTo>
                  <a:cubicBezTo>
                    <a:pt x="0" y="123150"/>
                    <a:pt x="17658" y="80520"/>
                    <a:pt x="49089" y="49089"/>
                  </a:cubicBezTo>
                  <a:cubicBezTo>
                    <a:pt x="80520" y="17658"/>
                    <a:pt x="123150" y="0"/>
                    <a:pt x="167600" y="0"/>
                  </a:cubicBezTo>
                  <a:lnTo>
                    <a:pt x="1927399" y="0"/>
                  </a:lnTo>
                  <a:cubicBezTo>
                    <a:pt x="1971849" y="0"/>
                    <a:pt x="2014479" y="17658"/>
                    <a:pt x="2045910" y="49089"/>
                  </a:cubicBezTo>
                  <a:cubicBezTo>
                    <a:pt x="2077341" y="80520"/>
                    <a:pt x="2094999" y="123150"/>
                    <a:pt x="2094999" y="167600"/>
                  </a:cubicBezTo>
                  <a:lnTo>
                    <a:pt x="2094999" y="1508399"/>
                  </a:lnTo>
                  <a:cubicBezTo>
                    <a:pt x="2094999" y="1552849"/>
                    <a:pt x="2077341" y="1595479"/>
                    <a:pt x="2045910" y="1626910"/>
                  </a:cubicBezTo>
                  <a:cubicBezTo>
                    <a:pt x="2014479" y="1658341"/>
                    <a:pt x="1971849" y="1675999"/>
                    <a:pt x="1927399" y="1675999"/>
                  </a:cubicBezTo>
                  <a:lnTo>
                    <a:pt x="167600" y="1675999"/>
                  </a:lnTo>
                  <a:cubicBezTo>
                    <a:pt x="123150" y="1675999"/>
                    <a:pt x="80520" y="1658341"/>
                    <a:pt x="49089" y="1626910"/>
                  </a:cubicBezTo>
                  <a:cubicBezTo>
                    <a:pt x="17658" y="1595479"/>
                    <a:pt x="0" y="1552849"/>
                    <a:pt x="0" y="1508399"/>
                  </a:cubicBezTo>
                  <a:lnTo>
                    <a:pt x="0" y="167600"/>
                  </a:lnTo>
                  <a:close/>
                </a:path>
              </a:pathLst>
            </a:custGeom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4">
                <a:hueOff val="0"/>
                <a:satOff val="0"/>
                <a:lumOff val="0"/>
                <a:alphaOff val="0"/>
              </a:schemeClr>
            </a:fillRef>
            <a:effectRef idx="0">
              <a:schemeClr val="accent4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lIns="83378" tIns="83378" rIns="83378" bIns="83378" spcCol="1270" anchor="b"/>
            <a:lstStyle/>
            <a:p>
              <a:pPr algn="ctr" defTabSz="800100">
                <a:lnSpc>
                  <a:spcPct val="90000"/>
                </a:lnSpc>
                <a:spcAft>
                  <a:spcPct val="35000"/>
                </a:spcAft>
                <a:defRPr/>
              </a:pPr>
              <a:r>
                <a:rPr lang="ru-RU" b="1" dirty="0">
                  <a:latin typeface="Arial" pitchFamily="34" charset="0"/>
                  <a:cs typeface="Arial" pitchFamily="34" charset="0"/>
                </a:rPr>
                <a:t>материально-технические</a:t>
              </a:r>
            </a:p>
          </p:txBody>
        </p:sp>
        <p:pic>
          <p:nvPicPr>
            <p:cNvPr id="1030" name="Picture 6" descr="http://img0.liveinternet.ru/images/attach/c/5/92/177/92177630_4565946_k_1_.jpg"/>
            <p:cNvPicPr>
              <a:picLocks noChangeAspect="1" noChangeArrowheads="1"/>
            </p:cNvPicPr>
            <p:nvPr/>
          </p:nvPicPr>
          <p:blipFill>
            <a:blip r:embed="rId5" cstate="print"/>
            <a:srcRect/>
            <a:stretch>
              <a:fillRect/>
            </a:stretch>
          </p:blipFill>
          <p:spPr bwMode="auto">
            <a:xfrm>
              <a:off x="3563888" y="980728"/>
              <a:ext cx="1800000" cy="1350000"/>
            </a:xfrm>
            <a:prstGeom prst="roundRect">
              <a:avLst/>
            </a:prstGeom>
            <a:noFill/>
            <a:ln>
              <a:noFill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</p:pic>
      </p:grpSp>
      <p:grpSp>
        <p:nvGrpSpPr>
          <p:cNvPr id="6" name="Группа 20"/>
          <p:cNvGrpSpPr>
            <a:grpSpLocks/>
          </p:cNvGrpSpPr>
          <p:nvPr/>
        </p:nvGrpSpPr>
        <p:grpSpPr bwMode="auto">
          <a:xfrm>
            <a:off x="827090" y="1700213"/>
            <a:ext cx="2382837" cy="2863850"/>
            <a:chOff x="827584" y="1700808"/>
            <a:chExt cx="2382818" cy="2862551"/>
          </a:xfrm>
        </p:grpSpPr>
        <p:sp>
          <p:nvSpPr>
            <p:cNvPr id="13" name="Стрелка влево 12"/>
            <p:cNvSpPr/>
            <p:nvPr/>
          </p:nvSpPr>
          <p:spPr>
            <a:xfrm rot="13500000">
              <a:off x="1867043" y="3240638"/>
              <a:ext cx="2016798" cy="628645"/>
            </a:xfrm>
            <a:prstGeom prst="leftArrow">
              <a:avLst>
                <a:gd name="adj1" fmla="val 60000"/>
                <a:gd name="adj2" fmla="val 50000"/>
              </a:avLst>
            </a:prstGeom>
            <a:solidFill>
              <a:schemeClr val="bg1">
                <a:lumMod val="65000"/>
              </a:schemeClr>
            </a:solidFill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</p:spPr>
          <p:style>
            <a:lnRef idx="0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rgbClr r="0" g="0" b="0"/>
            </a:effectRef>
            <a:fontRef idx="minor">
              <a:schemeClr val="lt1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14" name="Полилиния 13"/>
            <p:cNvSpPr/>
            <p:nvPr/>
          </p:nvSpPr>
          <p:spPr>
            <a:xfrm>
              <a:off x="1114919" y="2003882"/>
              <a:ext cx="2095483" cy="1675640"/>
            </a:xfrm>
            <a:custGeom>
              <a:avLst/>
              <a:gdLst>
                <a:gd name="connsiteX0" fmla="*/ 0 w 2094999"/>
                <a:gd name="connsiteY0" fmla="*/ 167600 h 1675999"/>
                <a:gd name="connsiteX1" fmla="*/ 49089 w 2094999"/>
                <a:gd name="connsiteY1" fmla="*/ 49089 h 1675999"/>
                <a:gd name="connsiteX2" fmla="*/ 167600 w 2094999"/>
                <a:gd name="connsiteY2" fmla="*/ 0 h 1675999"/>
                <a:gd name="connsiteX3" fmla="*/ 1927399 w 2094999"/>
                <a:gd name="connsiteY3" fmla="*/ 0 h 1675999"/>
                <a:gd name="connsiteX4" fmla="*/ 2045910 w 2094999"/>
                <a:gd name="connsiteY4" fmla="*/ 49089 h 1675999"/>
                <a:gd name="connsiteX5" fmla="*/ 2094999 w 2094999"/>
                <a:gd name="connsiteY5" fmla="*/ 167600 h 1675999"/>
                <a:gd name="connsiteX6" fmla="*/ 2094999 w 2094999"/>
                <a:gd name="connsiteY6" fmla="*/ 1508399 h 1675999"/>
                <a:gd name="connsiteX7" fmla="*/ 2045910 w 2094999"/>
                <a:gd name="connsiteY7" fmla="*/ 1626910 h 1675999"/>
                <a:gd name="connsiteX8" fmla="*/ 1927399 w 2094999"/>
                <a:gd name="connsiteY8" fmla="*/ 1675999 h 1675999"/>
                <a:gd name="connsiteX9" fmla="*/ 167600 w 2094999"/>
                <a:gd name="connsiteY9" fmla="*/ 1675999 h 1675999"/>
                <a:gd name="connsiteX10" fmla="*/ 49089 w 2094999"/>
                <a:gd name="connsiteY10" fmla="*/ 1626910 h 1675999"/>
                <a:gd name="connsiteX11" fmla="*/ 0 w 2094999"/>
                <a:gd name="connsiteY11" fmla="*/ 1508399 h 1675999"/>
                <a:gd name="connsiteX12" fmla="*/ 0 w 2094999"/>
                <a:gd name="connsiteY12" fmla="*/ 167600 h 16759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2094999" h="1675999">
                  <a:moveTo>
                    <a:pt x="0" y="167600"/>
                  </a:moveTo>
                  <a:cubicBezTo>
                    <a:pt x="0" y="123150"/>
                    <a:pt x="17658" y="80520"/>
                    <a:pt x="49089" y="49089"/>
                  </a:cubicBezTo>
                  <a:cubicBezTo>
                    <a:pt x="80520" y="17658"/>
                    <a:pt x="123150" y="0"/>
                    <a:pt x="167600" y="0"/>
                  </a:cubicBezTo>
                  <a:lnTo>
                    <a:pt x="1927399" y="0"/>
                  </a:lnTo>
                  <a:cubicBezTo>
                    <a:pt x="1971849" y="0"/>
                    <a:pt x="2014479" y="17658"/>
                    <a:pt x="2045910" y="49089"/>
                  </a:cubicBezTo>
                  <a:cubicBezTo>
                    <a:pt x="2077341" y="80520"/>
                    <a:pt x="2094999" y="123150"/>
                    <a:pt x="2094999" y="167600"/>
                  </a:cubicBezTo>
                  <a:lnTo>
                    <a:pt x="2094999" y="1508399"/>
                  </a:lnTo>
                  <a:cubicBezTo>
                    <a:pt x="2094999" y="1552849"/>
                    <a:pt x="2077341" y="1595479"/>
                    <a:pt x="2045910" y="1626910"/>
                  </a:cubicBezTo>
                  <a:cubicBezTo>
                    <a:pt x="2014479" y="1658341"/>
                    <a:pt x="1971849" y="1675999"/>
                    <a:pt x="1927399" y="1675999"/>
                  </a:cubicBezTo>
                  <a:lnTo>
                    <a:pt x="167600" y="1675999"/>
                  </a:lnTo>
                  <a:cubicBezTo>
                    <a:pt x="123150" y="1675999"/>
                    <a:pt x="80520" y="1658341"/>
                    <a:pt x="49089" y="1626910"/>
                  </a:cubicBezTo>
                  <a:cubicBezTo>
                    <a:pt x="17658" y="1595479"/>
                    <a:pt x="0" y="1552849"/>
                    <a:pt x="0" y="1508399"/>
                  </a:cubicBezTo>
                  <a:lnTo>
                    <a:pt x="0" y="167600"/>
                  </a:lnTo>
                  <a:close/>
                </a:path>
              </a:pathLst>
            </a:custGeom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3">
                <a:hueOff val="0"/>
                <a:satOff val="0"/>
                <a:lumOff val="0"/>
                <a:alphaOff val="0"/>
              </a:schemeClr>
            </a:fillRef>
            <a:effectRef idx="0">
              <a:schemeClr val="accent3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lIns="83378" tIns="83378" rIns="83378" bIns="83378" spcCol="1270" anchor="b"/>
            <a:lstStyle/>
            <a:p>
              <a:pPr algn="r" defTabSz="800100">
                <a:lnSpc>
                  <a:spcPct val="90000"/>
                </a:lnSpc>
                <a:spcAft>
                  <a:spcPct val="35000"/>
                </a:spcAft>
                <a:defRPr/>
              </a:pPr>
              <a:r>
                <a:rPr lang="ru-RU" b="1" dirty="0">
                  <a:latin typeface="Arial" pitchFamily="34" charset="0"/>
                  <a:cs typeface="Arial" pitchFamily="34" charset="0"/>
                </a:rPr>
                <a:t>кадровые</a:t>
              </a:r>
            </a:p>
          </p:txBody>
        </p:sp>
        <p:pic>
          <p:nvPicPr>
            <p:cNvPr id="1032" name="Picture 8" descr="http://www.proza.ru/pics/2011/01/28/114.jpg"/>
            <p:cNvPicPr>
              <a:picLocks noChangeAspect="1" noChangeArrowheads="1"/>
            </p:cNvPicPr>
            <p:nvPr/>
          </p:nvPicPr>
          <p:blipFill>
            <a:blip r:embed="rId6" cstate="print"/>
            <a:srcRect l="3704" t="4167" r="26852" b="16658"/>
            <a:stretch>
              <a:fillRect/>
            </a:stretch>
          </p:blipFill>
          <p:spPr bwMode="auto">
            <a:xfrm>
              <a:off x="827584" y="1700808"/>
              <a:ext cx="1800000" cy="1368152"/>
            </a:xfrm>
            <a:prstGeom prst="roundRect">
              <a:avLst/>
            </a:prstGeom>
            <a:noFill/>
            <a:ln>
              <a:noFill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</p:pic>
      </p:grpSp>
      <p:grpSp>
        <p:nvGrpSpPr>
          <p:cNvPr id="7" name="Группа 21"/>
          <p:cNvGrpSpPr>
            <a:grpSpLocks/>
          </p:cNvGrpSpPr>
          <p:nvPr/>
        </p:nvGrpSpPr>
        <p:grpSpPr bwMode="auto">
          <a:xfrm>
            <a:off x="250827" y="3789365"/>
            <a:ext cx="3006725" cy="2179637"/>
            <a:chOff x="251520" y="3789040"/>
            <a:chExt cx="3005974" cy="2179673"/>
          </a:xfrm>
        </p:grpSpPr>
        <p:sp>
          <p:nvSpPr>
            <p:cNvPr id="11" name="Стрелка влево 10"/>
            <p:cNvSpPr/>
            <p:nvPr/>
          </p:nvSpPr>
          <p:spPr>
            <a:xfrm rot="10800000">
              <a:off x="1687849" y="4816169"/>
              <a:ext cx="1569645" cy="628660"/>
            </a:xfrm>
            <a:prstGeom prst="leftArrow">
              <a:avLst>
                <a:gd name="adj1" fmla="val 60000"/>
                <a:gd name="adj2" fmla="val 50000"/>
              </a:avLst>
            </a:prstGeom>
            <a:solidFill>
              <a:schemeClr val="bg1">
                <a:lumMod val="65000"/>
              </a:schemeClr>
            </a:solidFill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</p:spPr>
          <p:style>
            <a:lnRef idx="0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rgbClr r="0" g="0" b="0"/>
            </a:effectRef>
            <a:fontRef idx="minor">
              <a:schemeClr val="lt1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12" name="Полилиния 11"/>
            <p:cNvSpPr/>
            <p:nvPr/>
          </p:nvSpPr>
          <p:spPr>
            <a:xfrm>
              <a:off x="640361" y="4292285"/>
              <a:ext cx="2094977" cy="1676428"/>
            </a:xfrm>
            <a:custGeom>
              <a:avLst/>
              <a:gdLst>
                <a:gd name="connsiteX0" fmla="*/ 0 w 2094999"/>
                <a:gd name="connsiteY0" fmla="*/ 167600 h 1675999"/>
                <a:gd name="connsiteX1" fmla="*/ 49089 w 2094999"/>
                <a:gd name="connsiteY1" fmla="*/ 49089 h 1675999"/>
                <a:gd name="connsiteX2" fmla="*/ 167600 w 2094999"/>
                <a:gd name="connsiteY2" fmla="*/ 0 h 1675999"/>
                <a:gd name="connsiteX3" fmla="*/ 1927399 w 2094999"/>
                <a:gd name="connsiteY3" fmla="*/ 0 h 1675999"/>
                <a:gd name="connsiteX4" fmla="*/ 2045910 w 2094999"/>
                <a:gd name="connsiteY4" fmla="*/ 49089 h 1675999"/>
                <a:gd name="connsiteX5" fmla="*/ 2094999 w 2094999"/>
                <a:gd name="connsiteY5" fmla="*/ 167600 h 1675999"/>
                <a:gd name="connsiteX6" fmla="*/ 2094999 w 2094999"/>
                <a:gd name="connsiteY6" fmla="*/ 1508399 h 1675999"/>
                <a:gd name="connsiteX7" fmla="*/ 2045910 w 2094999"/>
                <a:gd name="connsiteY7" fmla="*/ 1626910 h 1675999"/>
                <a:gd name="connsiteX8" fmla="*/ 1927399 w 2094999"/>
                <a:gd name="connsiteY8" fmla="*/ 1675999 h 1675999"/>
                <a:gd name="connsiteX9" fmla="*/ 167600 w 2094999"/>
                <a:gd name="connsiteY9" fmla="*/ 1675999 h 1675999"/>
                <a:gd name="connsiteX10" fmla="*/ 49089 w 2094999"/>
                <a:gd name="connsiteY10" fmla="*/ 1626910 h 1675999"/>
                <a:gd name="connsiteX11" fmla="*/ 0 w 2094999"/>
                <a:gd name="connsiteY11" fmla="*/ 1508399 h 1675999"/>
                <a:gd name="connsiteX12" fmla="*/ 0 w 2094999"/>
                <a:gd name="connsiteY12" fmla="*/ 167600 h 16759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2094999" h="1675999">
                  <a:moveTo>
                    <a:pt x="0" y="167600"/>
                  </a:moveTo>
                  <a:cubicBezTo>
                    <a:pt x="0" y="123150"/>
                    <a:pt x="17658" y="80520"/>
                    <a:pt x="49089" y="49089"/>
                  </a:cubicBezTo>
                  <a:cubicBezTo>
                    <a:pt x="80520" y="17658"/>
                    <a:pt x="123150" y="0"/>
                    <a:pt x="167600" y="0"/>
                  </a:cubicBezTo>
                  <a:lnTo>
                    <a:pt x="1927399" y="0"/>
                  </a:lnTo>
                  <a:cubicBezTo>
                    <a:pt x="1971849" y="0"/>
                    <a:pt x="2014479" y="17658"/>
                    <a:pt x="2045910" y="49089"/>
                  </a:cubicBezTo>
                  <a:cubicBezTo>
                    <a:pt x="2077341" y="80520"/>
                    <a:pt x="2094999" y="123150"/>
                    <a:pt x="2094999" y="167600"/>
                  </a:cubicBezTo>
                  <a:lnTo>
                    <a:pt x="2094999" y="1508399"/>
                  </a:lnTo>
                  <a:cubicBezTo>
                    <a:pt x="2094999" y="1552849"/>
                    <a:pt x="2077341" y="1595479"/>
                    <a:pt x="2045910" y="1626910"/>
                  </a:cubicBezTo>
                  <a:cubicBezTo>
                    <a:pt x="2014479" y="1658341"/>
                    <a:pt x="1971849" y="1675999"/>
                    <a:pt x="1927399" y="1675999"/>
                  </a:cubicBezTo>
                  <a:lnTo>
                    <a:pt x="167600" y="1675999"/>
                  </a:lnTo>
                  <a:cubicBezTo>
                    <a:pt x="123150" y="1675999"/>
                    <a:pt x="80520" y="1658341"/>
                    <a:pt x="49089" y="1626910"/>
                  </a:cubicBezTo>
                  <a:cubicBezTo>
                    <a:pt x="17658" y="1595479"/>
                    <a:pt x="0" y="1552849"/>
                    <a:pt x="0" y="1508399"/>
                  </a:cubicBezTo>
                  <a:lnTo>
                    <a:pt x="0" y="167600"/>
                  </a:lnTo>
                  <a:close/>
                </a:path>
              </a:pathLst>
            </a:custGeom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2">
                <a:hueOff val="0"/>
                <a:satOff val="0"/>
                <a:lumOff val="0"/>
                <a:alphaOff val="0"/>
              </a:schemeClr>
            </a:fillRef>
            <a:effectRef idx="0">
              <a:schemeClr val="accent2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lIns="83378" tIns="83378" rIns="83378" bIns="83378" spcCol="1270" anchor="b"/>
            <a:lstStyle/>
            <a:p>
              <a:pPr algn="r" defTabSz="800100">
                <a:lnSpc>
                  <a:spcPct val="90000"/>
                </a:lnSpc>
                <a:spcAft>
                  <a:spcPct val="35000"/>
                </a:spcAft>
                <a:defRPr/>
              </a:pPr>
              <a:r>
                <a:rPr lang="ru-RU" b="1" dirty="0">
                  <a:latin typeface="Arial" pitchFamily="34" charset="0"/>
                  <a:cs typeface="Arial" pitchFamily="34" charset="0"/>
                </a:rPr>
                <a:t>психолого-педагогические</a:t>
              </a:r>
            </a:p>
          </p:txBody>
        </p:sp>
        <p:pic>
          <p:nvPicPr>
            <p:cNvPr id="1033" name="Picture 9" descr="D:\ПРОСВЕЩЕНИЕ\Картинки разные\Эмоции\050.jpg"/>
            <p:cNvPicPr>
              <a:picLocks noChangeAspect="1" noChangeArrowheads="1"/>
            </p:cNvPicPr>
            <p:nvPr/>
          </p:nvPicPr>
          <p:blipFill>
            <a:blip r:embed="rId7" cstate="print"/>
            <a:srcRect l="8001" t="5041" r="7990"/>
            <a:stretch>
              <a:fillRect/>
            </a:stretch>
          </p:blipFill>
          <p:spPr bwMode="auto">
            <a:xfrm>
              <a:off x="251520" y="3789040"/>
              <a:ext cx="1800000" cy="1356405"/>
            </a:xfrm>
            <a:prstGeom prst="roundRect">
              <a:avLst/>
            </a:prstGeom>
            <a:noFill/>
            <a:ln>
              <a:noFill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</p:pic>
      </p:grpSp>
    </p:spTree>
    <p:extLst>
      <p:ext uri="{BB962C8B-B14F-4D97-AF65-F5344CB8AC3E}">
        <p14:creationId xmlns:p14="http://schemas.microsoft.com/office/powerpoint/2010/main" val="2078896854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Прямоугольник 16"/>
          <p:cNvSpPr/>
          <p:nvPr/>
        </p:nvSpPr>
        <p:spPr>
          <a:xfrm>
            <a:off x="827584" y="300073"/>
            <a:ext cx="7200800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000" b="1" dirty="0">
                <a:solidFill>
                  <a:srgbClr val="C00000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Характеристика взаимодействия ДОУ </a:t>
            </a:r>
          </a:p>
          <a:p>
            <a:pPr algn="ctr"/>
            <a:r>
              <a:rPr lang="ru-RU" sz="2000" b="1" dirty="0">
                <a:solidFill>
                  <a:srgbClr val="C00000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с семьями воспитанников</a:t>
            </a:r>
            <a:endParaRPr lang="ru-RU" sz="2000" b="1" dirty="0">
              <a:solidFill>
                <a:srgbClr val="C00000"/>
              </a:solidFill>
            </a:endParaRPr>
          </a:p>
        </p:txBody>
      </p:sp>
      <p:sp>
        <p:nvSpPr>
          <p:cNvPr id="19" name="Скругленный прямоугольник 18"/>
          <p:cNvSpPr/>
          <p:nvPr/>
        </p:nvSpPr>
        <p:spPr>
          <a:xfrm>
            <a:off x="631121" y="1176911"/>
            <a:ext cx="2808312" cy="452116"/>
          </a:xfrm>
          <a:prstGeom prst="roundRect">
            <a:avLst/>
          </a:prstGeom>
          <a:solidFill>
            <a:srgbClr val="92D050"/>
          </a:solidFill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ru-RU" b="1" dirty="0">
                <a:solidFill>
                  <a:srgbClr val="00206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Цели взаимодействия:</a:t>
            </a:r>
            <a:endParaRPr lang="ru-RU" dirty="0">
              <a:solidFill>
                <a:srgbClr val="002060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20" name="Скругленный прямоугольник 19"/>
          <p:cNvSpPr/>
          <p:nvPr/>
        </p:nvSpPr>
        <p:spPr>
          <a:xfrm>
            <a:off x="5220072" y="1161857"/>
            <a:ext cx="2808312" cy="446649"/>
          </a:xfrm>
          <a:prstGeom prst="roundRect">
            <a:avLst/>
          </a:prstGeom>
          <a:solidFill>
            <a:srgbClr val="92D050"/>
          </a:solidFill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ru-RU" b="1" dirty="0">
                <a:solidFill>
                  <a:srgbClr val="00206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Задачи взаимодействия:</a:t>
            </a:r>
            <a:endParaRPr lang="ru-RU" dirty="0">
              <a:solidFill>
                <a:srgbClr val="002060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21" name="Скругленный прямоугольник 20"/>
          <p:cNvSpPr/>
          <p:nvPr/>
        </p:nvSpPr>
        <p:spPr>
          <a:xfrm>
            <a:off x="463810" y="4709166"/>
            <a:ext cx="3312368" cy="378621"/>
          </a:xfrm>
          <a:prstGeom prst="roundRect">
            <a:avLst/>
          </a:prstGeom>
          <a:solidFill>
            <a:srgbClr val="92D050"/>
          </a:solidFill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ru-RU" b="1" dirty="0">
                <a:solidFill>
                  <a:srgbClr val="00206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Принципы взаимодействия:</a:t>
            </a:r>
            <a:endParaRPr lang="ru-RU" dirty="0">
              <a:solidFill>
                <a:srgbClr val="002060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22" name="Прямоугольник 21"/>
          <p:cNvSpPr/>
          <p:nvPr/>
        </p:nvSpPr>
        <p:spPr>
          <a:xfrm>
            <a:off x="109634" y="5182010"/>
            <a:ext cx="4020725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 algn="just">
              <a:buFont typeface="Wingdings" panose="05000000000000000000" pitchFamily="2" charset="2"/>
              <a:buChar char="ü"/>
            </a:pPr>
            <a:r>
              <a:rPr lang="ru-RU" sz="16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Приоритет семьи в воспитании, обучении и развитии ребенка</a:t>
            </a:r>
            <a:endParaRPr lang="ru-RU" sz="16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285750" indent="-285750" algn="just">
              <a:buFont typeface="Wingdings" panose="05000000000000000000" pitchFamily="2" charset="2"/>
              <a:buChar char="ü"/>
            </a:pPr>
            <a:r>
              <a:rPr lang="ru-RU" sz="16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Открытость</a:t>
            </a:r>
            <a:endParaRPr lang="ru-RU" sz="16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285750" indent="-285750" algn="just">
              <a:buFont typeface="Wingdings" panose="05000000000000000000" pitchFamily="2" charset="2"/>
              <a:buChar char="ü"/>
            </a:pPr>
            <a:r>
              <a:rPr lang="ru-RU" sz="16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Индивидуально-дифференцированный подход</a:t>
            </a:r>
            <a:endParaRPr lang="ru-RU" sz="16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285750" indent="-285750" algn="just">
              <a:buFont typeface="Wingdings" panose="05000000000000000000" pitchFamily="2" charset="2"/>
              <a:buChar char="ü"/>
            </a:pPr>
            <a:r>
              <a:rPr lang="ru-RU" sz="16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Возрастосообразность</a:t>
            </a:r>
            <a:endParaRPr lang="ru-RU" sz="16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23" name="Прямоугольник 22"/>
          <p:cNvSpPr/>
          <p:nvPr/>
        </p:nvSpPr>
        <p:spPr>
          <a:xfrm>
            <a:off x="158018" y="1814174"/>
            <a:ext cx="3765910" cy="280076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 algn="just">
              <a:buFont typeface="Wingdings" panose="05000000000000000000" pitchFamily="2" charset="2"/>
              <a:buChar char="ü"/>
            </a:pPr>
            <a:r>
              <a:rPr lang="ru-RU" sz="16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Обеспечение единства подходов к воспитанию и обучению детей в условиях ДОО и семьи; повышение воспитательного потенциала семьи.</a:t>
            </a:r>
            <a:endParaRPr lang="ru-RU" sz="16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285750" indent="-285750" algn="just">
              <a:buFont typeface="Wingdings" panose="05000000000000000000" pitchFamily="2" charset="2"/>
              <a:buChar char="ü"/>
            </a:pPr>
            <a:r>
              <a:rPr lang="ru-RU" sz="16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Обеспечение психолого-педагогической поддержки семьи и повышение компетентности родителей в вопросах образования, охраны и укрепления здоровья детей младенческого, раннего и дошкольного возраста.</a:t>
            </a:r>
            <a:endParaRPr lang="ru-RU" sz="16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24" name="Прямоугольник 23"/>
          <p:cNvSpPr/>
          <p:nvPr/>
        </p:nvSpPr>
        <p:spPr>
          <a:xfrm>
            <a:off x="3995937" y="1572347"/>
            <a:ext cx="5000315" cy="477053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 algn="just">
              <a:buFont typeface="Wingdings" panose="05000000000000000000" pitchFamily="2" charset="2"/>
              <a:buChar char="ü"/>
            </a:pPr>
            <a:r>
              <a:rPr lang="ru-RU" sz="16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Информирование родителей и общественности относительно целей дошкольного образования, общих для всего образовательного пространства РФ, о мерах господдержки семьям, имеющим детей дошкольного возраста, а также об образовательной программе, реализуемой в ДОО.</a:t>
            </a:r>
            <a:endParaRPr lang="ru-RU" sz="16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285750" indent="-285750" algn="just">
              <a:buFont typeface="Wingdings" panose="05000000000000000000" pitchFamily="2" charset="2"/>
              <a:buChar char="ü"/>
            </a:pPr>
            <a:r>
              <a:rPr lang="ru-RU" sz="16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Просвещение родителей, повышение их правовой, психолого-педагогической компетентности в вопросах охраны и укрепления здоровья, развития и образования детей.</a:t>
            </a:r>
            <a:endParaRPr lang="ru-RU" sz="16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285750" indent="-285750" algn="just">
              <a:buFont typeface="Wingdings" panose="05000000000000000000" pitchFamily="2" charset="2"/>
              <a:buChar char="ü"/>
            </a:pPr>
            <a:r>
              <a:rPr lang="ru-RU" sz="16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Создание условий для развития ответственного и осознанного </a:t>
            </a:r>
            <a:r>
              <a:rPr lang="ru-RU" sz="16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родительства</a:t>
            </a:r>
            <a:r>
              <a:rPr lang="ru-RU" sz="16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как базовой основы благополучия семьи.</a:t>
            </a:r>
            <a:endParaRPr lang="ru-RU" sz="16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285750" indent="-285750" algn="just">
              <a:buFont typeface="Wingdings" panose="05000000000000000000" pitchFamily="2" charset="2"/>
              <a:buChar char="ü"/>
            </a:pPr>
            <a:r>
              <a:rPr lang="ru-RU" sz="16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Построение взаимодействия в форме сотрудничества и установления партнерских отношений с родителями детей младенческого, раннего и дошкольного возраста для решения образовательных задач.</a:t>
            </a:r>
            <a:endParaRPr lang="ru-RU" sz="16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285750" indent="-285750" algn="just">
              <a:buFont typeface="Wingdings" panose="05000000000000000000" pitchFamily="2" charset="2"/>
              <a:buChar char="ü"/>
            </a:pPr>
            <a:r>
              <a:rPr lang="ru-RU" sz="16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Вовлечение родителей в образовательный процесс.</a:t>
            </a:r>
            <a:endParaRPr lang="ru-RU" sz="16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889331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7" name="AutoShape 2"/>
          <p:cNvSpPr>
            <a:spLocks noGrp="1" noChangeArrowheads="1"/>
          </p:cNvSpPr>
          <p:nvPr>
            <p:ph type="title"/>
          </p:nvPr>
        </p:nvSpPr>
        <p:spPr>
          <a:xfrm>
            <a:off x="1619672" y="764704"/>
            <a:ext cx="6399684" cy="576064"/>
          </a:xfrm>
        </p:spPr>
        <p:txBody>
          <a:bodyPr>
            <a:normAutofit fontScale="90000"/>
          </a:bodyPr>
          <a:lstStyle/>
          <a:p>
            <a:pPr algn="ctr" eaLnBrk="1" hangingPunct="1"/>
            <a:r>
              <a:rPr lang="ru-RU" altLang="ru-RU" sz="2000" b="1" dirty="0">
                <a:solidFill>
                  <a:srgbClr val="C00000"/>
                </a:solidFill>
              </a:rPr>
              <a:t>        </a:t>
            </a:r>
            <a:r>
              <a:rPr lang="ru-RU" altLang="ru-RU" sz="20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Формы работы по взаимодействию с родителями</a:t>
            </a:r>
          </a:p>
        </p:txBody>
      </p:sp>
      <p:sp>
        <p:nvSpPr>
          <p:cNvPr id="26626" name="Rectangle 3"/>
          <p:cNvSpPr>
            <a:spLocks noGrp="1" noChangeArrowheads="1"/>
          </p:cNvSpPr>
          <p:nvPr>
            <p:ph idx="1"/>
          </p:nvPr>
        </p:nvSpPr>
        <p:spPr>
          <a:xfrm>
            <a:off x="906172" y="1556794"/>
            <a:ext cx="7407275" cy="4392613"/>
          </a:xfrm>
        </p:spPr>
        <p:txBody>
          <a:bodyPr>
            <a:normAutofit lnSpcReduction="10000"/>
          </a:bodyPr>
          <a:lstStyle/>
          <a:p>
            <a:pPr eaLnBrk="1" hangingPunct="1">
              <a:buFont typeface="Wingdings" panose="05000000000000000000" pitchFamily="2" charset="2"/>
              <a:buChar char="Ø"/>
            </a:pPr>
            <a:r>
              <a:rPr lang="ru-RU" altLang="ru-RU" sz="1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Анкетирование</a:t>
            </a:r>
          </a:p>
          <a:p>
            <a:pPr eaLnBrk="1" hangingPunct="1">
              <a:buFont typeface="Wingdings" panose="05000000000000000000" pitchFamily="2" charset="2"/>
              <a:buChar char="Ø"/>
            </a:pPr>
            <a:r>
              <a:rPr lang="ru-RU" altLang="ru-RU" sz="1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Родительские собрания, конференции, мастер-классы</a:t>
            </a:r>
          </a:p>
          <a:p>
            <a:pPr eaLnBrk="1" hangingPunct="1">
              <a:buFont typeface="Wingdings" panose="05000000000000000000" pitchFamily="2" charset="2"/>
              <a:buChar char="Ø"/>
            </a:pPr>
            <a:r>
              <a:rPr lang="ru-RU" altLang="ru-RU" sz="1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Управление ДОУ через Управляющий совет; родительский совет</a:t>
            </a:r>
          </a:p>
          <a:p>
            <a:pPr eaLnBrk="1" hangingPunct="1">
              <a:buFont typeface="Wingdings" panose="05000000000000000000" pitchFamily="2" charset="2"/>
              <a:buChar char="Ø"/>
            </a:pPr>
            <a:r>
              <a:rPr lang="ru-RU" altLang="ru-RU" sz="1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Консультирование</a:t>
            </a:r>
          </a:p>
          <a:p>
            <a:pPr eaLnBrk="1" hangingPunct="1">
              <a:buFont typeface="Wingdings" panose="05000000000000000000" pitchFamily="2" charset="2"/>
              <a:buChar char="Ø"/>
            </a:pPr>
            <a:r>
              <a:rPr lang="ru-RU" altLang="ru-RU" sz="1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Родительские уголки и информационные стенды</a:t>
            </a:r>
          </a:p>
          <a:p>
            <a:pPr eaLnBrk="1" hangingPunct="1">
              <a:buFont typeface="Wingdings" panose="05000000000000000000" pitchFamily="2" charset="2"/>
              <a:buChar char="Ø"/>
            </a:pPr>
            <a:r>
              <a:rPr lang="ru-RU" altLang="ru-RU" sz="1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Дни открытых дверей</a:t>
            </a:r>
          </a:p>
          <a:p>
            <a:pPr eaLnBrk="1" hangingPunct="1">
              <a:buFont typeface="Wingdings" panose="05000000000000000000" pitchFamily="2" charset="2"/>
              <a:buChar char="Ø"/>
            </a:pPr>
            <a:r>
              <a:rPr lang="ru-RU" altLang="ru-RU" sz="1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Экскурсии по ДОУ</a:t>
            </a:r>
          </a:p>
          <a:p>
            <a:pPr eaLnBrk="1" hangingPunct="1">
              <a:buFont typeface="Wingdings" panose="05000000000000000000" pitchFamily="2" charset="2"/>
              <a:buChar char="Ø"/>
            </a:pPr>
            <a:r>
              <a:rPr lang="ru-RU" altLang="ru-RU" sz="1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Участие в создании развивающей среды</a:t>
            </a:r>
          </a:p>
          <a:p>
            <a:pPr eaLnBrk="1" hangingPunct="1">
              <a:buFont typeface="Wingdings" panose="05000000000000000000" pitchFamily="2" charset="2"/>
              <a:buChar char="Ø"/>
            </a:pPr>
            <a:r>
              <a:rPr lang="ru-RU" altLang="ru-RU" sz="1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Участие в педагогическом процессе (открытые просмотры, проекты, акции, привлечение родителей к подготовке праздников)</a:t>
            </a:r>
          </a:p>
          <a:p>
            <a:pPr eaLnBrk="1" hangingPunct="1">
              <a:buFont typeface="Wingdings" panose="05000000000000000000" pitchFamily="2" charset="2"/>
              <a:buChar char="Ø"/>
            </a:pPr>
            <a:r>
              <a:rPr lang="ru-RU" altLang="ru-RU" sz="1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Совместные мероприятия с участием воспитанников, педагогов, родителей</a:t>
            </a:r>
          </a:p>
        </p:txBody>
      </p:sp>
    </p:spTree>
    <p:extLst>
      <p:ext uri="{BB962C8B-B14F-4D97-AF65-F5344CB8AC3E}">
        <p14:creationId xmlns:p14="http://schemas.microsoft.com/office/powerpoint/2010/main" val="3391861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1090245" y="691481"/>
            <a:ext cx="7130563" cy="535531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342900" algn="ctr">
              <a:spcAft>
                <a:spcPts val="0"/>
              </a:spcAft>
            </a:pPr>
            <a:r>
              <a:rPr lang="ru-RU" b="1" dirty="0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Программа воспитания</a:t>
            </a:r>
            <a:endParaRPr lang="ru-RU" dirty="0">
              <a:solidFill>
                <a:srgbClr val="FF0000"/>
              </a:solidFill>
              <a:latin typeface="Arial" panose="020B0604020202020204" pitchFamily="34" charset="0"/>
              <a:ea typeface="Times New Roman" panose="02020603050405020304" pitchFamily="18" charset="0"/>
            </a:endParaRPr>
          </a:p>
          <a:p>
            <a:pPr indent="342900" algn="ctr">
              <a:spcAft>
                <a:spcPts val="0"/>
              </a:spcAft>
            </a:pPr>
            <a:r>
              <a:rPr lang="ru-RU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Разработана</a:t>
            </a:r>
            <a:endParaRPr lang="ru-RU" sz="1200" dirty="0">
              <a:latin typeface="Arial" panose="020B0604020202020204" pitchFamily="34" charset="0"/>
              <a:ea typeface="Times New Roman" panose="02020603050405020304" pitchFamily="18" charset="0"/>
            </a:endParaRPr>
          </a:p>
          <a:p>
            <a:pPr marL="285750" indent="-285750" algn="just"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</a:rPr>
              <a:t>на основе ФОП ДО, </a:t>
            </a:r>
            <a:endParaRPr lang="ru-RU" sz="1200" dirty="0">
              <a:latin typeface="Arial" panose="020B0604020202020204" pitchFamily="34" charset="0"/>
              <a:ea typeface="Times New Roman" panose="02020603050405020304" pitchFamily="18" charset="0"/>
            </a:endParaRPr>
          </a:p>
          <a:p>
            <a:pPr marL="285750" indent="-285750" algn="just"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</a:rPr>
              <a:t>требований Федерального закона № 304-ФЗ от 31.07.2020 «О внесении изменений в Федеральный закон «Об образовании в Российской Федерации» по вопросам воспитания обучающихся», </a:t>
            </a:r>
            <a:endParaRPr lang="ru-RU" sz="1200" dirty="0">
              <a:latin typeface="Arial" panose="020B0604020202020204" pitchFamily="34" charset="0"/>
              <a:ea typeface="Times New Roman" panose="02020603050405020304" pitchFamily="18" charset="0"/>
            </a:endParaRPr>
          </a:p>
          <a:p>
            <a:pPr marL="285750" indent="-285750" algn="just"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</a:rPr>
              <a:t>с учетом Плана мероприятий по реализации в 2021-2025 годах Стратегии развития воспитания в Российской Федерации на период до 2025 года.</a:t>
            </a:r>
            <a:endParaRPr lang="ru-RU" sz="1200" dirty="0">
              <a:latin typeface="Arial" panose="020B0604020202020204" pitchFamily="34" charset="0"/>
              <a:ea typeface="Times New Roman" panose="02020603050405020304" pitchFamily="18" charset="0"/>
            </a:endParaRPr>
          </a:p>
          <a:p>
            <a:pPr marL="285750" indent="-285750" algn="just"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</a:rPr>
              <a:t>с учетом региональной специфики реализации Стратегии развития воспитания в </a:t>
            </a:r>
            <a:r>
              <a:rPr lang="ru-RU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Волгоградской области.  </a:t>
            </a:r>
            <a:endParaRPr lang="ru-RU" sz="1200" dirty="0">
              <a:latin typeface="Arial" panose="020B0604020202020204" pitchFamily="34" charset="0"/>
              <a:ea typeface="Times New Roman" panose="02020603050405020304" pitchFamily="18" charset="0"/>
            </a:endParaRPr>
          </a:p>
          <a:p>
            <a:pPr indent="342900" algn="just">
              <a:spcAft>
                <a:spcPts val="0"/>
              </a:spcAft>
            </a:pPr>
            <a:r>
              <a:rPr lang="ru-RU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Программа отражает интересы и запросы участников образовательных </a:t>
            </a:r>
            <a:r>
              <a:rPr lang="ru-RU" b="1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отношений:</a:t>
            </a:r>
            <a:endParaRPr lang="ru-RU" sz="1200" b="1" dirty="0" smtClean="0">
              <a:latin typeface="Arial" panose="020B0604020202020204" pitchFamily="34" charset="0"/>
              <a:ea typeface="Times New Roman" panose="02020603050405020304" pitchFamily="18" charset="0"/>
            </a:endParaRPr>
          </a:p>
          <a:p>
            <a:pPr marL="285750" indent="-285750" algn="just"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ru-RU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ребенка</a:t>
            </a: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</a:rPr>
              <a:t>, признавая приоритетную роль его личностного развития на основе возрастных и индивидуальных особенностей, интересов и потребностей; </a:t>
            </a:r>
            <a:endParaRPr lang="ru-RU" sz="1200" dirty="0" smtClean="0">
              <a:latin typeface="Arial" panose="020B0604020202020204" pitchFamily="34" charset="0"/>
              <a:ea typeface="Times New Roman" panose="02020603050405020304" pitchFamily="18" charset="0"/>
            </a:endParaRPr>
          </a:p>
          <a:p>
            <a:pPr marL="285750" indent="-285750" algn="just"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ru-RU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родителей </a:t>
            </a: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</a:rPr>
              <a:t>ребенка (законных представителей) и значимых для ребенка взрослых; </a:t>
            </a:r>
            <a:endParaRPr lang="ru-RU" sz="1200" dirty="0" smtClean="0">
              <a:latin typeface="Arial" panose="020B0604020202020204" pitchFamily="34" charset="0"/>
              <a:ea typeface="Times New Roman" panose="02020603050405020304" pitchFamily="18" charset="0"/>
            </a:endParaRPr>
          </a:p>
          <a:p>
            <a:pPr marL="285750" indent="-285750" algn="just"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ru-RU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государства </a:t>
            </a: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</a:rPr>
              <a:t>и общества. </a:t>
            </a:r>
            <a:endParaRPr lang="ru-RU" sz="1200" dirty="0">
              <a:latin typeface="Arial" panose="020B0604020202020204" pitchFamily="34" charset="0"/>
              <a:ea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21236900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501162" y="219808"/>
            <a:ext cx="8431823" cy="304698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spcAft>
                <a:spcPts val="0"/>
              </a:spcAft>
            </a:pPr>
            <a:r>
              <a:rPr lang="ru-RU" b="1" kern="50" dirty="0">
                <a:latin typeface="Times New Roman" panose="02020603050405020304" pitchFamily="18" charset="0"/>
                <a:ea typeface="SimSun" panose="02010600030101010101" pitchFamily="2" charset="-122"/>
                <a:cs typeface="Mangal"/>
              </a:rPr>
              <a:t>Общая цель воспитания  в ДОУ</a:t>
            </a:r>
            <a:r>
              <a:rPr lang="ru-RU" kern="50" dirty="0">
                <a:latin typeface="Times New Roman" panose="02020603050405020304" pitchFamily="18" charset="0"/>
                <a:ea typeface="SimSun" panose="02010600030101010101" pitchFamily="2" charset="-122"/>
                <a:cs typeface="Mangal"/>
              </a:rPr>
              <a:t> -  личностное развитие каждого ребенка с учетом его индивидуальности и создание условий для позитивной социализации  детей на основе традиционных ценностей российского общества, что предполагает:</a:t>
            </a:r>
            <a:endParaRPr lang="ru-RU" sz="1200" kern="50" dirty="0">
              <a:latin typeface="Arial" panose="020B0604020202020204" pitchFamily="34" charset="0"/>
              <a:ea typeface="SimSun" panose="02010600030101010101" pitchFamily="2" charset="-122"/>
              <a:cs typeface="Mangal"/>
            </a:endParaRPr>
          </a:p>
          <a:p>
            <a:pPr algn="just">
              <a:spcAft>
                <a:spcPts val="0"/>
              </a:spcAft>
            </a:pPr>
            <a:r>
              <a:rPr lang="ru-RU" kern="50" dirty="0">
                <a:latin typeface="Times New Roman" panose="02020603050405020304" pitchFamily="18" charset="0"/>
                <a:ea typeface="SimSun" panose="02010600030101010101" pitchFamily="2" charset="-122"/>
                <a:cs typeface="Mangal"/>
              </a:rPr>
              <a:t>- формирование первоначальных представлений о традиционных ценностях российского народа, социально приемлемых нормах и правилах поведения;</a:t>
            </a:r>
            <a:endParaRPr lang="ru-RU" sz="1200" kern="50" dirty="0">
              <a:latin typeface="Arial" panose="020B0604020202020204" pitchFamily="34" charset="0"/>
              <a:ea typeface="SimSun" panose="02010600030101010101" pitchFamily="2" charset="-122"/>
              <a:cs typeface="Mangal"/>
            </a:endParaRPr>
          </a:p>
          <a:p>
            <a:pPr algn="just">
              <a:spcAft>
                <a:spcPts val="0"/>
              </a:spcAft>
            </a:pPr>
            <a:r>
              <a:rPr lang="ru-RU" kern="50" dirty="0">
                <a:latin typeface="Times New Roman" panose="02020603050405020304" pitchFamily="18" charset="0"/>
                <a:ea typeface="SimSun" panose="02010600030101010101" pitchFamily="2" charset="-122"/>
                <a:cs typeface="Mangal"/>
              </a:rPr>
              <a:t>- формирование ценностного отношения к окружающему миру (природному и социокультурному), другим людям, себе;</a:t>
            </a:r>
            <a:endParaRPr lang="ru-RU" sz="1200" kern="50" dirty="0">
              <a:latin typeface="Arial" panose="020B0604020202020204" pitchFamily="34" charset="0"/>
              <a:ea typeface="SimSun" panose="02010600030101010101" pitchFamily="2" charset="-122"/>
              <a:cs typeface="Mangal"/>
            </a:endParaRPr>
          </a:p>
          <a:p>
            <a:pPr marL="285750" indent="-285750" algn="just">
              <a:spcAft>
                <a:spcPts val="0"/>
              </a:spcAft>
              <a:buFontTx/>
              <a:buChar char="-"/>
            </a:pPr>
            <a:r>
              <a:rPr lang="ru-RU" kern="50" dirty="0" smtClean="0">
                <a:latin typeface="Times New Roman" panose="02020603050405020304" pitchFamily="18" charset="0"/>
                <a:ea typeface="SimSun" panose="02010600030101010101" pitchFamily="2" charset="-122"/>
                <a:cs typeface="Mangal"/>
              </a:rPr>
              <a:t>становление </a:t>
            </a:r>
            <a:r>
              <a:rPr lang="ru-RU" kern="50" dirty="0">
                <a:latin typeface="Times New Roman" panose="02020603050405020304" pitchFamily="18" charset="0"/>
                <a:ea typeface="SimSun" panose="02010600030101010101" pitchFamily="2" charset="-122"/>
                <a:cs typeface="Mangal"/>
              </a:rPr>
              <a:t>первичного опыта деятельности и поведения в соответствии с традиционными ценностями, принятыми в обществе нормами и правилами  (п..29.2.1.1 ФОП ДО</a:t>
            </a:r>
            <a:r>
              <a:rPr lang="ru-RU" kern="50" dirty="0" smtClean="0">
                <a:latin typeface="Times New Roman" panose="02020603050405020304" pitchFamily="18" charset="0"/>
                <a:ea typeface="SimSun" panose="02010600030101010101" pitchFamily="2" charset="-122"/>
                <a:cs typeface="Mangal"/>
              </a:rPr>
              <a:t>)</a:t>
            </a:r>
          </a:p>
          <a:p>
            <a:pPr marL="171450" indent="-171450" algn="just">
              <a:spcAft>
                <a:spcPts val="0"/>
              </a:spcAft>
              <a:buFontTx/>
              <a:buChar char="-"/>
            </a:pPr>
            <a:endParaRPr lang="ru-RU" sz="1200" kern="50" dirty="0">
              <a:latin typeface="Arial" panose="020B0604020202020204" pitchFamily="34" charset="0"/>
              <a:ea typeface="SimSun" panose="02010600030101010101" pitchFamily="2" charset="-122"/>
              <a:cs typeface="Mangal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307731" y="3046988"/>
            <a:ext cx="8625254" cy="364074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Aft>
                <a:spcPts val="0"/>
              </a:spcAft>
            </a:pPr>
            <a:r>
              <a:rPr lang="ru-RU" b="1" kern="50" dirty="0">
                <a:latin typeface="Times New Roman" panose="02020603050405020304" pitchFamily="18" charset="0"/>
                <a:ea typeface="SimSun" panose="02010600030101010101" pitchFamily="2" charset="-122"/>
                <a:cs typeface="Mangal"/>
              </a:rPr>
              <a:t>Общие задачи воспитания</a:t>
            </a:r>
            <a:r>
              <a:rPr lang="ru-RU" kern="50" dirty="0">
                <a:latin typeface="Times New Roman" panose="02020603050405020304" pitchFamily="18" charset="0"/>
                <a:ea typeface="SimSun" panose="02010600030101010101" pitchFamily="2" charset="-122"/>
                <a:cs typeface="Mangal"/>
              </a:rPr>
              <a:t> </a:t>
            </a:r>
            <a:r>
              <a:rPr lang="en-US" kern="50" dirty="0">
                <a:latin typeface="Times New Roman" panose="02020603050405020304" pitchFamily="18" charset="0"/>
                <a:ea typeface="SimSun" panose="02010600030101010101" pitchFamily="2" charset="-122"/>
                <a:cs typeface="Mangal"/>
              </a:rPr>
              <a:t>:</a:t>
            </a:r>
            <a:endParaRPr lang="ru-RU" sz="1200" kern="50" dirty="0">
              <a:latin typeface="Arial" panose="020B0604020202020204" pitchFamily="34" charset="0"/>
              <a:ea typeface="SimSun" panose="02010600030101010101" pitchFamily="2" charset="-122"/>
              <a:cs typeface="Mangal"/>
            </a:endParaRPr>
          </a:p>
          <a:p>
            <a:pPr marL="342900" lvl="0" indent="-342900" algn="just">
              <a:lnSpc>
                <a:spcPct val="107000"/>
              </a:lnSpc>
              <a:spcAft>
                <a:spcPts val="800"/>
              </a:spcAft>
              <a:buFont typeface="+mj-lt"/>
              <a:buAutoNum type="arabicPeriod"/>
            </a:pPr>
            <a:r>
              <a:rPr lang="ru-RU" dirty="0">
                <a:latin typeface="Times New Roman" panose="02020603050405020304" pitchFamily="18" charset="0"/>
              </a:rPr>
              <a:t>содействовать развитию личности , основанному на принятых в обществе представлениях о добре и зле, должном и недопустимом:</a:t>
            </a:r>
            <a:endParaRPr lang="ru-RU" dirty="0"/>
          </a:p>
          <a:p>
            <a:pPr marL="342900" lvl="0" indent="-342900" algn="just">
              <a:lnSpc>
                <a:spcPct val="107000"/>
              </a:lnSpc>
              <a:spcAft>
                <a:spcPts val="800"/>
              </a:spcAft>
              <a:buFont typeface="+mj-lt"/>
              <a:buAutoNum type="arabicPeriod"/>
            </a:pPr>
            <a:r>
              <a:rPr lang="ru-RU" dirty="0">
                <a:latin typeface="Times New Roman" panose="02020603050405020304" pitchFamily="18" charset="0"/>
              </a:rPr>
              <a:t>способствовать становлению нравственности , основанной на духовных отечественных традициях, внутренней установке личности поступать согласно своей совести:</a:t>
            </a:r>
            <a:endParaRPr lang="ru-RU" dirty="0"/>
          </a:p>
          <a:p>
            <a:pPr marL="342900" lvl="0" indent="-342900" algn="just">
              <a:lnSpc>
                <a:spcPct val="107000"/>
              </a:lnSpc>
              <a:spcAft>
                <a:spcPts val="800"/>
              </a:spcAft>
              <a:buFont typeface="+mj-lt"/>
              <a:buAutoNum type="arabicPeriod"/>
            </a:pPr>
            <a:r>
              <a:rPr lang="ru-RU" dirty="0">
                <a:latin typeface="Times New Roman" panose="02020603050405020304" pitchFamily="18" charset="0"/>
              </a:rPr>
              <a:t>создавать условия для развития и реализации личностного потенциала ребенка, его готовности  к творческому самовыражению и саморазвитию, самовоспитанию</a:t>
            </a:r>
            <a:endParaRPr lang="ru-RU" dirty="0"/>
          </a:p>
          <a:p>
            <a:pPr marL="342900" lvl="0" indent="-342900" algn="just">
              <a:lnSpc>
                <a:spcPct val="107000"/>
              </a:lnSpc>
              <a:spcAft>
                <a:spcPts val="800"/>
              </a:spcAft>
              <a:buFont typeface="+mj-lt"/>
              <a:buAutoNum type="arabicPeriod"/>
            </a:pPr>
            <a:r>
              <a:rPr lang="ru-RU" dirty="0">
                <a:latin typeface="Times New Roman" panose="02020603050405020304" pitchFamily="18" charset="0"/>
              </a:rPr>
              <a:t>осуществлять поддержку позитивной социализации ребенка посредством проектирования и принятия уклада, воспитывающей среды, создание воспитывающих общностей. (п.29.2.1.2 ФОП ДО).</a:t>
            </a:r>
            <a:endParaRPr lang="ru-RU" dirty="0">
              <a:effectLst/>
            </a:endParaRPr>
          </a:p>
        </p:txBody>
      </p:sp>
    </p:spTree>
    <p:extLst>
      <p:ext uri="{BB962C8B-B14F-4D97-AF65-F5344CB8AC3E}">
        <p14:creationId xmlns:p14="http://schemas.microsoft.com/office/powerpoint/2010/main" val="293588376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404446" y="185080"/>
            <a:ext cx="8528540" cy="629454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28600" algn="ctr">
              <a:lnSpc>
                <a:spcPct val="107000"/>
              </a:lnSpc>
              <a:spcAft>
                <a:spcPts val="800"/>
              </a:spcAft>
            </a:pPr>
            <a:r>
              <a:rPr lang="ru-RU" b="1" kern="50" dirty="0">
                <a:latin typeface="Times New Roman" panose="02020603050405020304" pitchFamily="18" charset="0"/>
                <a:ea typeface="SimSun" panose="02010600030101010101" pitchFamily="2" charset="-122"/>
                <a:cs typeface="Mangal"/>
              </a:rPr>
              <a:t>Направления </a:t>
            </a:r>
            <a:r>
              <a:rPr lang="ru-RU" b="1" kern="50" dirty="0" smtClean="0">
                <a:latin typeface="Times New Roman" panose="02020603050405020304" pitchFamily="18" charset="0"/>
                <a:ea typeface="SimSun" panose="02010600030101010101" pitchFamily="2" charset="-122"/>
                <a:cs typeface="Mangal"/>
              </a:rPr>
              <a:t>воспитания</a:t>
            </a:r>
            <a:endParaRPr lang="ru-RU" sz="1200" kern="50" dirty="0" smtClean="0">
              <a:latin typeface="Arial" panose="020B0604020202020204" pitchFamily="34" charset="0"/>
              <a:ea typeface="SimSun" panose="02010600030101010101" pitchFamily="2" charset="-122"/>
              <a:cs typeface="Mangal"/>
            </a:endParaRPr>
          </a:p>
          <a:p>
            <a:pPr marL="457200" algn="just">
              <a:lnSpc>
                <a:spcPct val="107000"/>
              </a:lnSpc>
              <a:spcAft>
                <a:spcPts val="0"/>
              </a:spcAft>
            </a:pPr>
            <a:r>
              <a:rPr lang="ru-RU" kern="50" dirty="0" smtClean="0">
                <a:latin typeface="Times New Roman" panose="02020603050405020304" pitchFamily="18" charset="0"/>
                <a:ea typeface="SimSun" panose="02010600030101010101" pitchFamily="2" charset="-122"/>
                <a:cs typeface="Mangal"/>
              </a:rPr>
              <a:t>       Патриотическое направление воспитания</a:t>
            </a:r>
            <a:endParaRPr lang="ru-RU" sz="1200" kern="50" dirty="0" smtClean="0">
              <a:latin typeface="Arial" panose="020B0604020202020204" pitchFamily="34" charset="0"/>
              <a:ea typeface="SimSun" panose="02010600030101010101" pitchFamily="2" charset="-122"/>
              <a:cs typeface="Mangal"/>
            </a:endParaRPr>
          </a:p>
          <a:p>
            <a:pPr marL="228600" algn="just">
              <a:spcAft>
                <a:spcPts val="0"/>
              </a:spcAft>
            </a:pPr>
            <a:r>
              <a:rPr lang="ru-RU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          Духовно-нравственное </a:t>
            </a: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направление воспитания</a:t>
            </a:r>
            <a:endParaRPr lang="ru-RU" sz="1600" dirty="0"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57200" algn="just">
              <a:spcAft>
                <a:spcPts val="0"/>
              </a:spcAft>
            </a:pPr>
            <a:r>
              <a:rPr lang="ru-RU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      Социальное </a:t>
            </a: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направление воспитания</a:t>
            </a:r>
            <a:endParaRPr lang="ru-RU" sz="1600" dirty="0"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57200" algn="just">
              <a:spcAft>
                <a:spcPts val="0"/>
              </a:spcAft>
            </a:pPr>
            <a:r>
              <a:rPr lang="ru-RU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      Познавательное </a:t>
            </a: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направление воспитания</a:t>
            </a:r>
            <a:endParaRPr lang="ru-RU" sz="1600" dirty="0"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57200" algn="just">
              <a:spcAft>
                <a:spcPts val="0"/>
              </a:spcAft>
            </a:pPr>
            <a:r>
              <a:rPr lang="ru-RU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      Физическое </a:t>
            </a: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и оздоровительное направление воспитания</a:t>
            </a:r>
            <a:endParaRPr lang="ru-RU" sz="1600" dirty="0"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57200" algn="just">
              <a:spcAft>
                <a:spcPts val="0"/>
              </a:spcAft>
            </a:pPr>
            <a:r>
              <a:rPr lang="ru-RU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      Трудовое </a:t>
            </a: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направление воспитания</a:t>
            </a:r>
            <a:endParaRPr lang="ru-RU" sz="1600" dirty="0"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57200" algn="just">
              <a:spcAft>
                <a:spcPts val="0"/>
              </a:spcAft>
            </a:pPr>
            <a:r>
              <a:rPr lang="ru-RU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      Эстетическое </a:t>
            </a: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направление воспитания</a:t>
            </a:r>
            <a:endParaRPr lang="ru-RU" sz="1600" dirty="0"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lnSpc>
                <a:spcPct val="107000"/>
              </a:lnSpc>
              <a:spcAft>
                <a:spcPts val="800"/>
              </a:spcAft>
            </a:pPr>
            <a:r>
              <a:rPr lang="ru-RU" dirty="0">
                <a:latin typeface="Times New Roman" panose="02020603050405020304" pitchFamily="18" charset="0"/>
              </a:rPr>
              <a:t> </a:t>
            </a:r>
            <a:endParaRPr lang="ru-RU" dirty="0"/>
          </a:p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ru-RU" b="1" dirty="0">
                <a:latin typeface="Times New Roman" panose="02020603050405020304" pitchFamily="18" charset="0"/>
              </a:rPr>
              <a:t>Концептуальные положения воспитательной системы ДОУ</a:t>
            </a:r>
            <a:endParaRPr lang="ru-RU" dirty="0"/>
          </a:p>
          <a:p>
            <a:pPr marL="342900" lvl="0" indent="-342900" algn="just">
              <a:spcAft>
                <a:spcPts val="0"/>
              </a:spcAft>
              <a:buFont typeface="Wingdings" panose="05000000000000000000" pitchFamily="2" charset="2"/>
              <a:buChar char=""/>
            </a:pP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формирование общей культуры, духовно-нравственных ценностей, развитие физических, интеллектуальных, нравственных, эстетических и личностных качеств, формирование предпосылок учебной деятельности, сохранение и укрепление здоровья воспитанников,</a:t>
            </a:r>
            <a:endParaRPr lang="ru-RU" sz="1600" dirty="0"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lvl="0" indent="-342900" algn="just">
              <a:spcAft>
                <a:spcPts val="0"/>
              </a:spcAft>
              <a:buFont typeface="Wingdings" panose="05000000000000000000" pitchFamily="2" charset="2"/>
              <a:buChar char=""/>
            </a:pP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создание комфортных, безопасных условий для  всестороннего развития, воспитания детей, их успешной социализации, </a:t>
            </a:r>
            <a:endParaRPr lang="ru-RU" sz="1600" dirty="0"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lvl="0" indent="-342900" algn="just">
              <a:spcAft>
                <a:spcPts val="0"/>
              </a:spcAft>
              <a:buFont typeface="Wingdings" panose="05000000000000000000" pitchFamily="2" charset="2"/>
              <a:buChar char=""/>
            </a:pP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сплочение и консолидация коллектива ДОУ, укрепление социальной солидарности, повышение доверия личности, к жизни в России, согражданам, коллегам, обществу, настоящему и будущему малой Родины, Российской Федерации, на основе базовых ценностей Российского гражданского общества и развитие у подрастающего поколения навыков позитивной </a:t>
            </a:r>
            <a:r>
              <a:rPr lang="ru-RU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социализации</a:t>
            </a:r>
            <a:endParaRPr lang="ru-RU" sz="1600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74642944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835696" y="3429000"/>
            <a:ext cx="5598368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  <a:hlinkClick r:id="rId2"/>
              </a:rPr>
              <a:t>http://publication.pravo.gov.ru/Document/View/0001202212280044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</p:txBody>
      </p:sp>
      <p:sp>
        <p:nvSpPr>
          <p:cNvPr id="4" name="Прямоугольник 3"/>
          <p:cNvSpPr/>
          <p:nvPr/>
        </p:nvSpPr>
        <p:spPr>
          <a:xfrm>
            <a:off x="899592" y="1700810"/>
            <a:ext cx="7200800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0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Приказ </a:t>
            </a:r>
            <a:r>
              <a:rPr lang="ru-RU" sz="20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Минпросвещения</a:t>
            </a:r>
            <a:r>
              <a:rPr lang="ru-RU" sz="20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России от 25.11.2022 N 1028</a:t>
            </a:r>
            <a:br>
              <a:rPr lang="ru-RU" sz="20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0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"Об утверждении </a:t>
            </a:r>
            <a:r>
              <a:rPr lang="ru-RU" sz="2000" b="1" dirty="0">
                <a:solidFill>
                  <a:srgbClr val="C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федеральной образовательной программы дошкольного образования"</a:t>
            </a:r>
            <a:br>
              <a:rPr lang="ru-RU" sz="2000" b="1" dirty="0">
                <a:solidFill>
                  <a:srgbClr val="C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0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(Зарегистрировано в Минюсте России 28.12.2022 N 71847)</a:t>
            </a:r>
            <a:endParaRPr lang="ru-RU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831321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Легкий дым">
  <a:themeElements>
    <a:clrScheme name="Легкий дым">
      <a:dk1>
        <a:sysClr val="windowText" lastClr="000000"/>
      </a:dk1>
      <a:lt1>
        <a:sysClr val="window" lastClr="FFFFFF"/>
      </a:lt1>
      <a:dk2>
        <a:srgbClr val="766F54"/>
      </a:dk2>
      <a:lt2>
        <a:srgbClr val="E3EACF"/>
      </a:lt2>
      <a:accent1>
        <a:srgbClr val="A53010"/>
      </a:accent1>
      <a:accent2>
        <a:srgbClr val="DE7E18"/>
      </a:accent2>
      <a:accent3>
        <a:srgbClr val="9F8351"/>
      </a:accent3>
      <a:accent4>
        <a:srgbClr val="728653"/>
      </a:accent4>
      <a:accent5>
        <a:srgbClr val="92AA4C"/>
      </a:accent5>
      <a:accent6>
        <a:srgbClr val="6AAC91"/>
      </a:accent6>
      <a:hlink>
        <a:srgbClr val="FB4A18"/>
      </a:hlink>
      <a:folHlink>
        <a:srgbClr val="FB9318"/>
      </a:folHlink>
    </a:clrScheme>
    <a:fontScheme name="Легкий дым">
      <a:maj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Легкий дым">
      <a:fillStyleLst>
        <a:solidFill>
          <a:schemeClr val="phClr"/>
        </a:solidFill>
        <a:solidFill>
          <a:schemeClr val="phClr">
            <a:tint val="70000"/>
            <a:lumMod val="104000"/>
          </a:schemeClr>
        </a:solidFill>
        <a:gradFill rotWithShape="1">
          <a:gsLst>
            <a:gs pos="0">
              <a:schemeClr val="phClr">
                <a:tint val="96000"/>
                <a:lumMod val="104000"/>
              </a:schemeClr>
            </a:gs>
            <a:gs pos="100000">
              <a:schemeClr val="phClr">
                <a:shade val="98000"/>
                <a:lumMod val="9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>
              <a:shade val="90000"/>
            </a:schemeClr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2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satMod val="92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Wisp" id="{7CB32D59-10C0-40DD-B7BD-2E94284A981C}" vid="{24B1A44C-C006-48B2-A4D7-E5549B3D8CD4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Wisp</Template>
  <TotalTime>14</TotalTime>
  <Words>1397</Words>
  <Application>Microsoft Office PowerPoint</Application>
  <PresentationFormat>Экран (4:3)</PresentationFormat>
  <Paragraphs>152</Paragraphs>
  <Slides>17</Slides>
  <Notes>1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10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17</vt:i4>
      </vt:variant>
    </vt:vector>
  </HeadingPairs>
  <TitlesOfParts>
    <vt:vector size="28" baseType="lpstr">
      <vt:lpstr>SimSun</vt:lpstr>
      <vt:lpstr>Arial</vt:lpstr>
      <vt:lpstr>Arial Unicode MS</vt:lpstr>
      <vt:lpstr>Calibri</vt:lpstr>
      <vt:lpstr>Century Gothic</vt:lpstr>
      <vt:lpstr>Mangal</vt:lpstr>
      <vt:lpstr>Symbol</vt:lpstr>
      <vt:lpstr>Times New Roman</vt:lpstr>
      <vt:lpstr>Wingdings</vt:lpstr>
      <vt:lpstr>Wingdings 3</vt:lpstr>
      <vt:lpstr>Легкий дым</vt:lpstr>
      <vt:lpstr>Краткая презентация  образовательной программы дошкольного образовательного  МОУ детский сад №271 (ОП ДО)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Структура ОП ДО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        Формы работы по взаимодействию с родителями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>SPecialiST RePack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Краткая презентация  образовательной программы дошкольного образовательного учреждения (ОП ДО)</dc:title>
  <dc:creator>User</dc:creator>
  <cp:lastModifiedBy>1</cp:lastModifiedBy>
  <cp:revision>7</cp:revision>
  <dcterms:created xsi:type="dcterms:W3CDTF">2023-08-02T09:43:03Z</dcterms:created>
  <dcterms:modified xsi:type="dcterms:W3CDTF">2023-11-15T13:48:55Z</dcterms:modified>
</cp:coreProperties>
</file>